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72" r:id="rId2"/>
    <p:sldId id="258" r:id="rId3"/>
    <p:sldId id="259" r:id="rId4"/>
    <p:sldId id="260" r:id="rId5"/>
    <p:sldId id="271" r:id="rId6"/>
    <p:sldId id="273" r:id="rId7"/>
    <p:sldId id="274" r:id="rId8"/>
    <p:sldId id="275" r:id="rId9"/>
    <p:sldId id="261" r:id="rId10"/>
    <p:sldId id="262" r:id="rId11"/>
    <p:sldId id="263" r:id="rId12"/>
    <p:sldId id="264" r:id="rId13"/>
    <p:sldId id="282" r:id="rId14"/>
    <p:sldId id="278" r:id="rId15"/>
    <p:sldId id="268" r:id="rId16"/>
    <p:sldId id="269" r:id="rId17"/>
    <p:sldId id="279" r:id="rId18"/>
    <p:sldId id="280" r:id="rId19"/>
    <p:sldId id="281" r:id="rId20"/>
    <p:sldId id="266" r:id="rId21"/>
    <p:sldId id="277" r:id="rId22"/>
    <p:sldId id="276" r:id="rId23"/>
  </p:sldIdLst>
  <p:sldSz cx="12192000" cy="6858000"/>
  <p:notesSz cx="6858000" cy="9144000"/>
  <p:embeddedFontLst>
    <p:embeddedFont>
      <p:font typeface="MS Gothic" panose="020B0609070205080204" pitchFamily="49" charset="-128"/>
      <p:regular r:id="rId24"/>
    </p:embeddedFont>
    <p:embeddedFont>
      <p:font typeface="Alecko-Plain" panose="02000000000000000000" pitchFamily="50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  <p:embeddedFont>
      <p:font typeface="Calibri Light" panose="020F0302020204030204" pitchFamily="34" charset="0"/>
      <p:regular r:id="rId30"/>
      <p:italic r:id="rId31"/>
    </p:embeddedFont>
    <p:embeddedFont>
      <p:font typeface="Comic Sans MS" panose="030F0702030302020204" pitchFamily="66" charset="0"/>
      <p:regular r:id="rId32"/>
      <p:bold r:id="rId33"/>
      <p:italic r:id="rId34"/>
      <p:boldItalic r:id="rId35"/>
    </p:embeddedFont>
    <p:embeddedFont>
      <p:font typeface="Franklin Gothic Demi Cond" panose="020B0706030402020204" pitchFamily="34" charset="0"/>
      <p:regular r:id="rId36"/>
    </p:embeddedFont>
    <p:embeddedFont>
      <p:font typeface="josephsophia" panose="02000505020000020003" pitchFamily="50" charset="0"/>
      <p:regular r:id="rId37"/>
    </p:embeddedFont>
    <p:embeddedFont>
      <p:font typeface="MV Boli" panose="02000500030200090000" pitchFamily="2" charset="0"/>
      <p:regular r:id="rId38"/>
    </p:embeddedFont>
    <p:embeddedFont>
      <p:font typeface="Segoe UI Historic" panose="020B0502040204020203" pitchFamily="34" charset="0"/>
      <p:regular r:id="rId39"/>
    </p:embeddedFont>
    <p:embeddedFont>
      <p:font typeface="Stay Wildy Personal Use Only" pitchFamily="2" charset="0"/>
      <p:regular r:id="rId40"/>
    </p:embeddedFont>
    <p:embeddedFont>
      <p:font typeface="Winter Break" panose="02000500000000000000" pitchFamily="50" charset="0"/>
      <p:regular r:id="rId41"/>
    </p:embeddedFont>
  </p:embeddedFontLst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2911"/>
    <a:srgbClr val="F38619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74" d="100"/>
          <a:sy n="74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font" Target="fonts/font16.fntdata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font" Target="fonts/font14.fntdata"/><Relationship Id="rId40" Type="http://schemas.openxmlformats.org/officeDocument/2006/relationships/font" Target="fonts/font17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font" Target="fonts/font15.fntdata"/><Relationship Id="rId20" Type="http://schemas.openxmlformats.org/officeDocument/2006/relationships/slide" Target="slides/slide19.xml"/><Relationship Id="rId41" Type="http://schemas.openxmlformats.org/officeDocument/2006/relationships/font" Target="fonts/font1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80EB7-2B5D-4D0B-AE49-6C397804AF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7197FD-3E32-4C90-A434-E9C7C5B0EC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D8A926-6613-4041-8C32-65E9A5A3BB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6AFA10-0633-476A-8153-1CF41796E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29DBAD-01C1-4E3B-8E31-72E8B6444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1438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A6F9C-2BF8-4476-A6DE-2B7F00CC8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F568F-5B14-466A-8469-AF8C5F322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656BCA-651E-4F12-87C1-28E2FCD3F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3C849E-A473-4C18-B8EC-B41260CB6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545723-7728-4859-BEA6-EB5A69DD6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56586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19D69A-C827-45C4-8F44-176CD2624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43EA27-A460-48F1-B302-2B33CC3CA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E4DFD1-1B17-4E70-973B-F2275D95A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5385B-FE13-405C-A01E-129925DA8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143D90-2ADD-4FD3-82B7-B03CDB98A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07808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D14D3D-F6A1-4C67-9994-A17C5D19B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F33529-7DC6-482A-9B5A-F00523BFDF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174DCD-2902-4E82-A153-E53A913CBD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C852475-0FC0-4033-9C99-3A6D5D30F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6976C1-5ADA-4519-B768-992C4FDAC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7DB681-3A12-4913-9505-E487427EE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9472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5CE7C-82EB-45F0-AC2E-C3367EC5A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35508A-CAC3-4DB1-8014-35CD191E3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946A29-9963-4271-B919-43A39B9D81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BDCE537-C75B-44CA-ADCB-3AE02784AC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A4A8A5D-6E40-42D3-91DE-CC6E41D90F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59B1632-55B7-4A67-8A85-2D6BF2F71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959D34-C6F4-4FAA-A8EC-3BCAD6BAD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5FAF92D-E1A0-4D57-AB78-3263BE2EC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8493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1FBA98-76ED-481A-A84F-4181BB4AE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64C0C6B-B3B2-4E8D-BE68-0C9139F41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85766E-7F8D-4B9B-B815-4DC091844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726286-53C6-48C2-B390-C2B81BBC2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9432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DF87B9-196D-4DF0-8672-8F6553A85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5A11B9-1A8D-418D-8039-C7E83C412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346E8E-87DD-46F8-9389-4FFA029FFA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60406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4DFC1-23F7-4DF3-8752-F4B492C95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E4286A-9220-4728-9BBB-68041BE89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8B7A1A-49F1-4459-BB15-CDA903A298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7C55C5-C062-4D7C-8B5E-612BE0E0CC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D51025-88D1-4BD0-8EBF-DBF6D7BC8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A0DBC6-9C57-4F01-BA99-479786619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8785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550B1C-DDAC-45C8-97C0-6BD132850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5E16E7-C479-4034-BF73-BDA73C8E5A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8E6726-7544-4AC8-90C7-B0287B4401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1B36F1-50A8-42F6-A0B5-B109A6F94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1606A8-8B1C-430B-AB31-07BED7448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5B8EC7-C2D8-4239-BA1C-D2202A19C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4051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909D4A-932F-4628-9C52-E6D22290F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ACF8FA-9A72-4D3C-812E-AB0A02E779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03286-32EA-4B71-91AA-B61170E15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9F923-9BA6-44FA-9505-F140BA78C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EFC64C-3964-4568-85DE-B153F287E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98723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41FF40-A3F7-45FD-8707-A0E09D6BB5F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346C1A-D755-4A59-861D-26FC781202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BEA262-DAFB-47DE-9EDB-39920DD4B5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9C2A13-3C6A-4C27-9CB1-F156FA15B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50CE74-F3F6-4441-835D-E4599D529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8320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B1CB498-E459-4462-A661-58D6DF8B8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l-PL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71D9DC-270F-4386-8168-F4CC083619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l-PL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B2349-A03E-4B5B-96A2-F9818AE0A9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A54AA-09F0-4007-922A-31392CA21210}" type="datetimeFigureOut">
              <a:rPr lang="pl-PL" smtClean="0"/>
              <a:t>04.03.2021</a:t>
            </a:fld>
            <a:endParaRPr lang="pl-P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3F2941-A464-4462-B20A-9FF02F01AE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96489-18CC-497E-8A33-447297CCEC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C0650-822A-4475-AC33-D86E88E0EC7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681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gif"/><Relationship Id="rId5" Type="http://schemas.openxmlformats.org/officeDocument/2006/relationships/image" Target="../media/image18.gif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g"/><Relationship Id="rId5" Type="http://schemas.openxmlformats.org/officeDocument/2006/relationships/image" Target="../media/image25.jp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gif"/><Relationship Id="rId4" Type="http://schemas.openxmlformats.org/officeDocument/2006/relationships/image" Target="../media/image29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10" Type="http://schemas.openxmlformats.org/officeDocument/2006/relationships/image" Target="../media/image38.jpg"/><Relationship Id="rId4" Type="http://schemas.openxmlformats.org/officeDocument/2006/relationships/image" Target="../media/image32.jpg"/><Relationship Id="rId9" Type="http://schemas.openxmlformats.org/officeDocument/2006/relationships/image" Target="../media/image37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g"/><Relationship Id="rId13" Type="http://schemas.openxmlformats.org/officeDocument/2006/relationships/image" Target="../media/image41.jpg"/><Relationship Id="rId3" Type="http://schemas.openxmlformats.org/officeDocument/2006/relationships/image" Target="../media/image31.jpg"/><Relationship Id="rId7" Type="http://schemas.openxmlformats.org/officeDocument/2006/relationships/image" Target="../media/image35.jpg"/><Relationship Id="rId12" Type="http://schemas.openxmlformats.org/officeDocument/2006/relationships/image" Target="../media/image4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g"/><Relationship Id="rId11" Type="http://schemas.openxmlformats.org/officeDocument/2006/relationships/image" Target="../media/image39.jpg"/><Relationship Id="rId5" Type="http://schemas.openxmlformats.org/officeDocument/2006/relationships/image" Target="../media/image33.jpg"/><Relationship Id="rId10" Type="http://schemas.openxmlformats.org/officeDocument/2006/relationships/image" Target="../media/image38.jpg"/><Relationship Id="rId4" Type="http://schemas.openxmlformats.org/officeDocument/2006/relationships/image" Target="../media/image32.jpg"/><Relationship Id="rId9" Type="http://schemas.openxmlformats.org/officeDocument/2006/relationships/image" Target="../media/image37.jpg"/><Relationship Id="rId14" Type="http://schemas.openxmlformats.org/officeDocument/2006/relationships/image" Target="../media/image4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3.jpg"/><Relationship Id="rId4" Type="http://schemas.openxmlformats.org/officeDocument/2006/relationships/image" Target="../media/image5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03111" y="2811749"/>
            <a:ext cx="10358511" cy="2387600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WIOSENNA </a:t>
            </a:r>
            <a:b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</a:b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LAKA</a:t>
            </a:r>
            <a:endParaRPr lang="pl-PL" sz="13800" b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  <a:ea typeface="MS Gothic" panose="020B0609070205080204" pitchFamily="49" charset="-1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F700EB-DB00-442A-A5D2-F0B28CCF9D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1580" y="3364825"/>
            <a:ext cx="3021572" cy="177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80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-214068"/>
            <a:ext cx="10358511" cy="2387600"/>
          </a:xfrm>
        </p:spPr>
        <p:txBody>
          <a:bodyPr>
            <a:normAutofit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Co to jest 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ł</a:t>
            </a:r>
            <a:r>
              <a:rPr lang="pl-PL" sz="120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ka?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A9DD29F-6387-4007-832F-E27BA75022E1}"/>
              </a:ext>
            </a:extLst>
          </p:cNvPr>
          <p:cNvSpPr/>
          <p:nvPr/>
        </p:nvSpPr>
        <p:spPr>
          <a:xfrm>
            <a:off x="446467" y="2173532"/>
            <a:ext cx="6624035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ka to ekosystem pokryty g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sto ro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linami zielonymi. 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J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est domem dla wielu gatunków zwierz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t, miejscem wzrostu ró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nych ro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lin oraz 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  <a:cs typeface="MV Boli" panose="02000500030200090000" pitchFamily="2" charset="0"/>
              </a:rPr>
              <a:t>ź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ród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em po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ywienia dla zwierz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t hodowlanych i le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nych.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BA797A-6061-4D42-B272-38834160A5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0829">
            <a:off x="7237929" y="2351286"/>
            <a:ext cx="4327302" cy="32454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18535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49791" y="3171422"/>
            <a:ext cx="5267983" cy="1922568"/>
          </a:xfrm>
        </p:spPr>
        <p:txBody>
          <a:bodyPr>
            <a:noAutofit/>
          </a:bodyPr>
          <a:lstStyle/>
          <a:p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Wygl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d 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ki zmienia si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 w zale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no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ci od pory roku. Wiosn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 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ka jest zielona - rozwijaj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 si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 na niej li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cie traw. Pojawiaj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 si</a:t>
            </a:r>
            <a:r>
              <a:rPr lang="pl-PL" sz="44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 tak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400" dirty="0">
                <a:solidFill>
                  <a:srgbClr val="1B2911"/>
                </a:solidFill>
                <a:latin typeface="Winter Break" panose="02000500000000000000" pitchFamily="50" charset="0"/>
              </a:rPr>
              <a:t>e pierwsze kwiaty. </a:t>
            </a:r>
            <a:endParaRPr lang="pl-PL" sz="4400" b="1" dirty="0">
              <a:solidFill>
                <a:srgbClr val="1B2911"/>
              </a:solidFill>
              <a:latin typeface="Winter Break" panose="02000500000000000000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7890996-CC0E-40F8-9611-49D911598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72" y="1918953"/>
            <a:ext cx="5764486" cy="35996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5248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2959" y="1523862"/>
            <a:ext cx="10358511" cy="2387600"/>
          </a:xfrm>
        </p:spPr>
        <p:txBody>
          <a:bodyPr>
            <a:normAutofit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WIOSENNE KWIATY</a:t>
            </a:r>
          </a:p>
        </p:txBody>
      </p:sp>
    </p:spTree>
    <p:extLst>
      <p:ext uri="{BB962C8B-B14F-4D97-AF65-F5344CB8AC3E}">
        <p14:creationId xmlns:p14="http://schemas.microsoft.com/office/powerpoint/2010/main" val="3228169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6ADB8D-3E82-4FB2-8331-19860736FE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5" y="299440"/>
            <a:ext cx="4521915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1020904" y="315545"/>
            <a:ext cx="12197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BRATEK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EEB99886-9547-4F4E-A753-A2293D6250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5" y="3545128"/>
            <a:ext cx="4521915" cy="30134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72F9B5C-E21C-4916-A7BB-04DFE204EB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82" y="315546"/>
            <a:ext cx="4521916" cy="29460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31CB86CC-CAF9-4830-98BF-8541D3F88D27}"/>
              </a:ext>
            </a:extLst>
          </p:cNvPr>
          <p:cNvSpPr txBox="1"/>
          <p:nvPr/>
        </p:nvSpPr>
        <p:spPr>
          <a:xfrm>
            <a:off x="1020904" y="3545128"/>
            <a:ext cx="25733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NIEZAPOMINAJKA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8327376-B245-439A-86DC-D8F838135AD4}"/>
              </a:ext>
            </a:extLst>
          </p:cNvPr>
          <p:cNvSpPr txBox="1"/>
          <p:nvPr/>
        </p:nvSpPr>
        <p:spPr>
          <a:xfrm>
            <a:off x="8910140" y="315545"/>
            <a:ext cx="2286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PRZYLASZCZKA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CD7ACFC-8CA7-4D8C-85D0-6CC1EFC771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79" y="3596425"/>
            <a:ext cx="4521916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CCF7091A-FFCE-4278-82C9-0E0C58198247}"/>
              </a:ext>
            </a:extLst>
          </p:cNvPr>
          <p:cNvSpPr txBox="1"/>
          <p:nvPr/>
        </p:nvSpPr>
        <p:spPr>
          <a:xfrm>
            <a:off x="9822841" y="3596425"/>
            <a:ext cx="13482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ZAWILEC</a:t>
            </a:r>
          </a:p>
        </p:txBody>
      </p:sp>
    </p:spTree>
    <p:extLst>
      <p:ext uri="{BB962C8B-B14F-4D97-AF65-F5344CB8AC3E}">
        <p14:creationId xmlns:p14="http://schemas.microsoft.com/office/powerpoint/2010/main" val="3750016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>
            <a:extLst>
              <a:ext uri="{FF2B5EF4-FFF2-40B4-BE49-F238E27FC236}">
                <a16:creationId xmlns:a16="http://schemas.microsoft.com/office/drawing/2014/main" id="{3E8DA067-B9E0-4A7B-AD77-1DB0F14E473B}"/>
              </a:ext>
            </a:extLst>
          </p:cNvPr>
          <p:cNvSpPr txBox="1"/>
          <p:nvPr/>
        </p:nvSpPr>
        <p:spPr>
          <a:xfrm>
            <a:off x="1020904" y="3545127"/>
            <a:ext cx="22861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PRZYLASZCZKA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392991-BDDF-4475-92E2-BEB5960D61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904" y="224947"/>
            <a:ext cx="4521915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3496874" y="2588673"/>
            <a:ext cx="2045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PIERWIOSNEK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E077CEA-9AD0-42E9-9161-848CC39142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434" y="3545127"/>
            <a:ext cx="4540385" cy="2986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96ECCF3-D165-4AE9-9136-07F79EB93799}"/>
              </a:ext>
            </a:extLst>
          </p:cNvPr>
          <p:cNvSpPr txBox="1"/>
          <p:nvPr/>
        </p:nvSpPr>
        <p:spPr>
          <a:xfrm>
            <a:off x="3496874" y="3670703"/>
            <a:ext cx="11651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FIO</a:t>
            </a:r>
            <a:r>
              <a:rPr lang="pl-PL" sz="36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Ł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EK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1E1B202-8FD9-413F-9138-3E157348E06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83" y="224947"/>
            <a:ext cx="4540385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A37D9445-1ADC-414C-A522-7A828207C17B}"/>
              </a:ext>
            </a:extLst>
          </p:cNvPr>
          <p:cNvSpPr txBox="1"/>
          <p:nvPr/>
        </p:nvSpPr>
        <p:spPr>
          <a:xfrm>
            <a:off x="9331794" y="321546"/>
            <a:ext cx="17379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STOKROTKA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2C168FB-5153-4316-B213-13F98D24699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9183" y="3545127"/>
            <a:ext cx="4540385" cy="30257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117326CD-872E-4B63-90D1-D889217F4EEA}"/>
              </a:ext>
            </a:extLst>
          </p:cNvPr>
          <p:cNvSpPr txBox="1"/>
          <p:nvPr/>
        </p:nvSpPr>
        <p:spPr>
          <a:xfrm>
            <a:off x="9186594" y="3670703"/>
            <a:ext cx="20283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PRZEBI</a:t>
            </a:r>
            <a:r>
              <a:rPr lang="pl-PL" sz="36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Ś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NIEG</a:t>
            </a:r>
          </a:p>
        </p:txBody>
      </p:sp>
    </p:spTree>
    <p:extLst>
      <p:ext uri="{BB962C8B-B14F-4D97-AF65-F5344CB8AC3E}">
        <p14:creationId xmlns:p14="http://schemas.microsoft.com/office/powerpoint/2010/main" val="40544089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7F1857-6718-4884-851C-9997F51997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09" y="306099"/>
            <a:ext cx="4568113" cy="2962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5E60965-95B0-4DFA-BC8F-E43548EC3E18}"/>
              </a:ext>
            </a:extLst>
          </p:cNvPr>
          <p:cNvSpPr txBox="1"/>
          <p:nvPr/>
        </p:nvSpPr>
        <p:spPr>
          <a:xfrm>
            <a:off x="4215685" y="306099"/>
            <a:ext cx="124521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TULIPAN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E1BEE53-A985-4D80-A9D8-E482312ABF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09" y="3589766"/>
            <a:ext cx="4568113" cy="2962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048B2847-E20D-4080-AB49-8F18A108C936}"/>
              </a:ext>
            </a:extLst>
          </p:cNvPr>
          <p:cNvSpPr txBox="1"/>
          <p:nvPr/>
        </p:nvSpPr>
        <p:spPr>
          <a:xfrm>
            <a:off x="4256209" y="3589766"/>
            <a:ext cx="12046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KROKUS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2B9D0D-95E4-4DAD-B07A-72ADAA815C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280" y="306099"/>
            <a:ext cx="4568113" cy="2962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A57BA131-DB1B-4D1A-A880-9737FAA6CAFC}"/>
              </a:ext>
            </a:extLst>
          </p:cNvPr>
          <p:cNvSpPr txBox="1"/>
          <p:nvPr/>
        </p:nvSpPr>
        <p:spPr>
          <a:xfrm>
            <a:off x="6881353" y="2560349"/>
            <a:ext cx="1110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>
                <a:solidFill>
                  <a:schemeClr val="bg1"/>
                </a:solidFill>
                <a:latin typeface="Segoe UI Historic" panose="020B0502040204020203" pitchFamily="34" charset="0"/>
                <a:ea typeface="Segoe UI Historic" panose="020B0502040204020203" pitchFamily="34" charset="0"/>
                <a:cs typeface="Segoe UI Historic" panose="020B0502040204020203" pitchFamily="34" charset="0"/>
              </a:rPr>
              <a:t>Ż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ONKIL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8409657-B05F-475F-B21D-2437E4FE5B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280" y="3589766"/>
            <a:ext cx="4568113" cy="296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1EC1759-CB8B-4D4D-BA8C-4A9FD706745B}"/>
              </a:ext>
            </a:extLst>
          </p:cNvPr>
          <p:cNvSpPr txBox="1"/>
          <p:nvPr/>
        </p:nvSpPr>
        <p:spPr>
          <a:xfrm>
            <a:off x="6881353" y="3589766"/>
            <a:ext cx="132850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HIACYNT</a:t>
            </a:r>
          </a:p>
        </p:txBody>
      </p:sp>
    </p:spTree>
    <p:extLst>
      <p:ext uri="{BB962C8B-B14F-4D97-AF65-F5344CB8AC3E}">
        <p14:creationId xmlns:p14="http://schemas.microsoft.com/office/powerpoint/2010/main" val="495926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7F1857-6718-4884-851C-9997F51997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09" y="306099"/>
            <a:ext cx="4568113" cy="2962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9F55ED1-D1A2-448E-A642-5E1D063FAE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08" y="306099"/>
            <a:ext cx="4568113" cy="296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E5F5BF34-4E72-46C7-84F3-D9B496F1EED6}"/>
              </a:ext>
            </a:extLst>
          </p:cNvPr>
          <p:cNvSpPr txBox="1"/>
          <p:nvPr/>
        </p:nvSpPr>
        <p:spPr>
          <a:xfrm>
            <a:off x="4215685" y="306099"/>
            <a:ext cx="14235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SASANKA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ECB5520-B2E9-41F4-959C-C8A9AA6B3565}"/>
              </a:ext>
            </a:extLst>
          </p:cNvPr>
          <p:cNvSpPr/>
          <p:nvPr/>
        </p:nvSpPr>
        <p:spPr>
          <a:xfrm>
            <a:off x="5639216" y="3786473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Obserwuj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c kwiaty na 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ce, mo</a:t>
            </a:r>
            <a:r>
              <a:rPr lang="pl-PL" sz="32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na dostrzec owady spinaj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ce nektar i zbieraj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ce py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ek takie jak pszczo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y i trzmiele</a:t>
            </a:r>
            <a:r>
              <a:rPr lang="pl-PL" dirty="0">
                <a:solidFill>
                  <a:srgbClr val="1B2911"/>
                </a:solidFill>
              </a:rPr>
              <a:t>.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7E13E0AD-C834-4FE8-81F6-16D0EBBCCF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958" y="428054"/>
            <a:ext cx="2615937" cy="264347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4A68451B-77F9-4B8C-A214-50509E2EA4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086" y="3071527"/>
            <a:ext cx="3333517" cy="3970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68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6744" y="682641"/>
            <a:ext cx="10358511" cy="1481352"/>
          </a:xfrm>
        </p:spPr>
        <p:txBody>
          <a:bodyPr>
            <a:normAutofit fontScale="90000"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Pszczoły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F3835FA-70F2-4C58-B759-5BAF401EE226}"/>
              </a:ext>
            </a:extLst>
          </p:cNvPr>
          <p:cNvSpPr/>
          <p:nvPr/>
        </p:nvSpPr>
        <p:spPr>
          <a:xfrm>
            <a:off x="1669961" y="2163993"/>
            <a:ext cx="6096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*zapylaj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ro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liny</a:t>
            </a:r>
          </a:p>
          <a:p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*s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bardzo po</a:t>
            </a:r>
            <a:r>
              <a:rPr lang="pl-PL" sz="32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yteczne - dostarczaj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miodu, wosku pszczelego, mleczka pszczelego, pyłku -dziel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si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na robotnice, królow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</a:t>
            </a:r>
          </a:p>
          <a:p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*</a:t>
            </a:r>
            <a:r>
              <a:rPr lang="pl-PL" sz="32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yj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w ulach, norkach ziemi, rurkach trzciny, starym drewnie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6D103C0-2DED-4D25-9624-7980B2F1F1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5255" y="425003"/>
            <a:ext cx="5125342" cy="5125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75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218941"/>
            <a:ext cx="11966917" cy="1376707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Budowa pszczoły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BFF940-07B3-47D3-88F1-1AF60D1665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527" y="1777404"/>
            <a:ext cx="7153862" cy="42895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44052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0"/>
            <a:ext cx="11966917" cy="1722903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Mo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t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yle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03907F6-74FC-4025-A4BD-72844015664D}"/>
              </a:ext>
            </a:extLst>
          </p:cNvPr>
          <p:cNvSpPr/>
          <p:nvPr/>
        </p:nvSpPr>
        <p:spPr>
          <a:xfrm>
            <a:off x="1180564" y="1722903"/>
            <a:ext cx="6096000" cy="44012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*od</a:t>
            </a:r>
            <a:r>
              <a:rPr lang="pl-PL" sz="32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ywiaj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si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nektarem ro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lin przy okazji je zapylaj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c </a:t>
            </a:r>
          </a:p>
          <a:p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*zachwycaj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ró</a:t>
            </a:r>
            <a:r>
              <a:rPr lang="pl-PL" sz="32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nymi kolorami, wzorami i kszta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tami skrzyde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</a:t>
            </a:r>
          </a:p>
          <a:p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*wiosenne kwiaty, które je wabi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to sasanki, fio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ki i pierwiosnki </a:t>
            </a:r>
          </a:p>
          <a:p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*posiadaj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6 nóg i 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4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skrzyd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a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34310E9-493B-4B6E-AAF2-BDE89EAC0F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5701">
            <a:off x="6928834" y="1142999"/>
            <a:ext cx="4572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0725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41" y="0"/>
            <a:ext cx="11966917" cy="1722903"/>
          </a:xfrm>
        </p:spPr>
        <p:txBody>
          <a:bodyPr>
            <a:noAutofit/>
          </a:bodyPr>
          <a:lstStyle/>
          <a:p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Cykl </a:t>
            </a:r>
            <a:r>
              <a:rPr lang="pl-PL" sz="11500" dirty="0">
                <a:solidFill>
                  <a:schemeClr val="accent6">
                    <a:lumMod val="50000"/>
                  </a:schemeClr>
                </a:solidFill>
                <a:latin typeface="Alecko-Plain" panose="02000000000000000000" pitchFamily="50" charset="0"/>
              </a:rPr>
              <a:t>ż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ycia mo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t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yla</a:t>
            </a:r>
            <a:endParaRPr lang="pl-PL" sz="11500" b="1" dirty="0">
              <a:solidFill>
                <a:schemeClr val="accent6">
                  <a:lumMod val="50000"/>
                </a:schemeClr>
              </a:solidFill>
              <a:latin typeface="Winter Break" panose="020005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0444E5-32B8-483C-9F33-6EE115618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647" y="1827376"/>
            <a:ext cx="2784349" cy="20873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620530-B95F-459D-93A8-5D7BB3E3B9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29" y="1827377"/>
            <a:ext cx="2784350" cy="20873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CCFB84-A286-422C-88C9-6751DCC0E4D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3005" y="1827377"/>
            <a:ext cx="2784348" cy="208732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790B14E-58DE-4F63-A390-102816F2D32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329" y="4467547"/>
            <a:ext cx="2784348" cy="2087325"/>
          </a:xfrm>
          <a:prstGeom prst="rect">
            <a:avLst/>
          </a:prstGeom>
        </p:spPr>
      </p:pic>
      <p:sp>
        <p:nvSpPr>
          <p:cNvPr id="15" name="Arrow: Right 14">
            <a:extLst>
              <a:ext uri="{FF2B5EF4-FFF2-40B4-BE49-F238E27FC236}">
                <a16:creationId xmlns:a16="http://schemas.microsoft.com/office/drawing/2014/main" id="{4279FE43-D817-406E-8DB5-E54D11C7A582}"/>
              </a:ext>
            </a:extLst>
          </p:cNvPr>
          <p:cNvSpPr/>
          <p:nvPr/>
        </p:nvSpPr>
        <p:spPr>
          <a:xfrm>
            <a:off x="3734023" y="2581263"/>
            <a:ext cx="927279" cy="579549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Arrow: Right 15">
            <a:extLst>
              <a:ext uri="{FF2B5EF4-FFF2-40B4-BE49-F238E27FC236}">
                <a16:creationId xmlns:a16="http://schemas.microsoft.com/office/drawing/2014/main" id="{F0005FC5-FFAA-4DC0-9B71-DBF3AAD81313}"/>
              </a:ext>
            </a:extLst>
          </p:cNvPr>
          <p:cNvSpPr/>
          <p:nvPr/>
        </p:nvSpPr>
        <p:spPr>
          <a:xfrm>
            <a:off x="7705726" y="2581263"/>
            <a:ext cx="927279" cy="579549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0C973DD4-3318-4840-8E99-5D53488CA14B}"/>
              </a:ext>
            </a:extLst>
          </p:cNvPr>
          <p:cNvSpPr/>
          <p:nvPr/>
        </p:nvSpPr>
        <p:spPr>
          <a:xfrm rot="19446095" flipH="1">
            <a:off x="7853006" y="4219416"/>
            <a:ext cx="2121364" cy="1495371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EE69703-9D2D-4344-9A0D-723E2BE56759}"/>
              </a:ext>
            </a:extLst>
          </p:cNvPr>
          <p:cNvSpPr txBox="1"/>
          <p:nvPr/>
        </p:nvSpPr>
        <p:spPr>
          <a:xfrm>
            <a:off x="1609553" y="3423621"/>
            <a:ext cx="11145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LARWA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65BC41D-7E81-4151-BFA0-ABF73C2BE7C4}"/>
              </a:ext>
            </a:extLst>
          </p:cNvPr>
          <p:cNvSpPr txBox="1"/>
          <p:nvPr/>
        </p:nvSpPr>
        <p:spPr>
          <a:xfrm>
            <a:off x="9077932" y="1827376"/>
            <a:ext cx="18944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POCZWARKA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3F7309D-5011-4DA0-99FF-181C71AFEF27}"/>
              </a:ext>
            </a:extLst>
          </p:cNvPr>
          <p:cNvSpPr txBox="1"/>
          <p:nvPr/>
        </p:nvSpPr>
        <p:spPr>
          <a:xfrm>
            <a:off x="5253891" y="3296140"/>
            <a:ext cx="1641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latin typeface="Stay Wildy Personal Use Only" pitchFamily="2" charset="0"/>
              </a:rPr>
              <a:t>G</a:t>
            </a:r>
            <a:r>
              <a:rPr lang="pl-PL" sz="3200" dirty="0">
                <a:latin typeface="MS Gothic" panose="020B0609070205080204" pitchFamily="49" charset="-128"/>
                <a:ea typeface="MS Gothic" panose="020B0609070205080204" pitchFamily="49" charset="-128"/>
              </a:rPr>
              <a:t>Ą</a:t>
            </a:r>
            <a:r>
              <a:rPr lang="pl-PL" sz="4000" dirty="0">
                <a:latin typeface="Stay Wildy Personal Use Only" pitchFamily="2" charset="0"/>
              </a:rPr>
              <a:t>SIENICA</a:t>
            </a:r>
          </a:p>
        </p:txBody>
      </p:sp>
    </p:spTree>
    <p:extLst>
      <p:ext uri="{BB962C8B-B14F-4D97-AF65-F5344CB8AC3E}">
        <p14:creationId xmlns:p14="http://schemas.microsoft.com/office/powerpoint/2010/main" val="32036085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541" y="425003"/>
            <a:ext cx="11966917" cy="1722903"/>
          </a:xfrm>
        </p:spPr>
        <p:txBody>
          <a:bodyPr>
            <a:noAutofit/>
          </a:bodyPr>
          <a:lstStyle/>
          <a:p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Cykl </a:t>
            </a:r>
            <a:r>
              <a:rPr lang="pl-PL" sz="11500" dirty="0">
                <a:solidFill>
                  <a:schemeClr val="accent6">
                    <a:lumMod val="50000"/>
                  </a:schemeClr>
                </a:solidFill>
                <a:latin typeface="Alecko-Plain" panose="02000000000000000000" pitchFamily="50" charset="0"/>
              </a:rPr>
              <a:t>ż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ycia mo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t</a:t>
            </a:r>
            <a:r>
              <a:rPr lang="pl-PL" sz="115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yla</a:t>
            </a:r>
            <a:endParaRPr lang="pl-PL" sz="11500" b="1" dirty="0">
              <a:solidFill>
                <a:schemeClr val="accent6">
                  <a:lumMod val="50000"/>
                </a:schemeClr>
              </a:solidFill>
              <a:latin typeface="Winter Break" panose="02000500000000000000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0F4961-B424-4489-8731-8934B0E4D2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2423" y="1578738"/>
            <a:ext cx="5424151" cy="5424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4242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49791" y="3171422"/>
            <a:ext cx="5267983" cy="1922568"/>
          </a:xfrm>
        </p:spPr>
        <p:txBody>
          <a:bodyPr>
            <a:noAutofit/>
          </a:bodyPr>
          <a:lstStyle/>
          <a:p>
            <a:r>
              <a:rPr lang="pl-PL" sz="4000" dirty="0">
                <a:latin typeface="Winter Break" panose="02000500000000000000" pitchFamily="50" charset="0"/>
              </a:rPr>
              <a:t>Ł</a:t>
            </a:r>
            <a:r>
              <a:rPr lang="pl-PL" sz="4800" dirty="0">
                <a:latin typeface="josephsophia" panose="02000505020000020003" pitchFamily="50" charset="0"/>
              </a:rPr>
              <a:t>ą</a:t>
            </a:r>
            <a:r>
              <a:rPr lang="pl-PL" sz="4800" dirty="0">
                <a:latin typeface="Winter Break" panose="02000500000000000000" pitchFamily="50" charset="0"/>
              </a:rPr>
              <a:t>k</a:t>
            </a:r>
            <a:r>
              <a:rPr lang="pl-PL" sz="4800" dirty="0">
                <a:latin typeface="josephsophia" panose="02000505020000020003" pitchFamily="50" charset="0"/>
              </a:rPr>
              <a:t>ę</a:t>
            </a:r>
            <a:r>
              <a:rPr lang="pl-PL" sz="4800" dirty="0">
                <a:latin typeface="Winter Break" panose="02000500000000000000" pitchFamily="50" charset="0"/>
              </a:rPr>
              <a:t> oprócz pszczół i motyli zamieszkuj</a:t>
            </a:r>
            <a:r>
              <a:rPr lang="pl-PL" sz="4800" dirty="0">
                <a:latin typeface="josephsophia" panose="02000505020000020003" pitchFamily="50" charset="0"/>
              </a:rPr>
              <a:t>ą</a:t>
            </a:r>
            <a:r>
              <a:rPr lang="pl-PL" sz="4800" dirty="0">
                <a:latin typeface="Winter Break" panose="02000500000000000000" pitchFamily="50" charset="0"/>
              </a:rPr>
              <a:t> liczne zwierz</a:t>
            </a:r>
            <a:r>
              <a:rPr lang="pl-PL" sz="4800" dirty="0">
                <a:latin typeface="josephsophia" panose="02000505020000020003" pitchFamily="50" charset="0"/>
              </a:rPr>
              <a:t>ę</a:t>
            </a:r>
            <a:r>
              <a:rPr lang="pl-PL" sz="4800" dirty="0">
                <a:latin typeface="Winter Break" panose="02000500000000000000" pitchFamily="50" charset="0"/>
              </a:rPr>
              <a:t>ta – głównie inne owady. </a:t>
            </a:r>
            <a:endParaRPr lang="pl-PL" sz="4800" b="1" dirty="0">
              <a:solidFill>
                <a:srgbClr val="1B2911"/>
              </a:solidFill>
              <a:latin typeface="Winter Break" panose="020005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BF9B612-8CDD-46EA-B307-CEB39D7836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0180" y="520388"/>
            <a:ext cx="4572000" cy="4400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25F9B5F-582A-4900-8C74-2A1DF322B5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2439" y="276895"/>
            <a:ext cx="2894527" cy="28945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13D8A3-EEE3-4E0A-B220-275954BA631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622" y="2456645"/>
            <a:ext cx="406717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0644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368380"/>
            <a:ext cx="9144000" cy="2387600"/>
          </a:xfrm>
        </p:spPr>
        <p:txBody>
          <a:bodyPr>
            <a:normAutofit/>
          </a:bodyPr>
          <a:lstStyle/>
          <a:p>
            <a:r>
              <a:rPr lang="pl-PL" sz="13800" b="1" dirty="0">
                <a:solidFill>
                  <a:schemeClr val="accent6">
                    <a:lumMod val="50000"/>
                  </a:schemeClr>
                </a:solidFill>
                <a:latin typeface="Stay Wildy Personal Use Only" pitchFamily="2" charset="0"/>
              </a:rPr>
              <a:t>OWADY</a:t>
            </a:r>
            <a:endParaRPr lang="pl-PL" sz="13800" b="1" dirty="0">
              <a:solidFill>
                <a:schemeClr val="accent6">
                  <a:lumMod val="50000"/>
                </a:schemeClr>
              </a:solidFill>
              <a:latin typeface="Franklin Gothic Demi Cond" panose="020B0706030402020204" pitchFamily="34" charset="0"/>
              <a:ea typeface="MS Gothic" panose="020B06090702050802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103106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0AF29DC-659F-40F5-A9BC-01C51E604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5" y="218940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A2F09D-5849-477A-9ABC-A1E109162C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6" y="3548131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59698C-62BA-4CFE-A28D-7FEA8778FB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3" y="218940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5E6C31-ECB2-4501-9C07-FD8DD90244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1" y="3548130"/>
            <a:ext cx="4439733" cy="2962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2C49FF-E7DE-4233-BAC7-9FC8E723B86F}"/>
              </a:ext>
            </a:extLst>
          </p:cNvPr>
          <p:cNvSpPr txBox="1"/>
          <p:nvPr/>
        </p:nvSpPr>
        <p:spPr>
          <a:xfrm>
            <a:off x="3496874" y="2588673"/>
            <a:ext cx="2045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PIERWIOSNEK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13A332-11C3-477C-BBC9-0C23405D3E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3" y="206080"/>
            <a:ext cx="4444939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6DC3F2-DA4A-4AFD-B5CB-92E371C554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3" y="3535271"/>
            <a:ext cx="4439733" cy="29621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F6CD5B-3052-49A8-A417-3C3B41CDE9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520" y="206080"/>
            <a:ext cx="4444939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C382940-7212-4159-9D0B-0FE5D051C5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0" y="3548133"/>
            <a:ext cx="4439734" cy="2962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621498B-F0A9-488D-A799-7CBC984FA45F}"/>
              </a:ext>
            </a:extLst>
          </p:cNvPr>
          <p:cNvSpPr txBox="1"/>
          <p:nvPr/>
        </p:nvSpPr>
        <p:spPr>
          <a:xfrm>
            <a:off x="1165279" y="3548130"/>
            <a:ext cx="6944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OSA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50A19C2-5AB9-4E2E-A0B4-6D47D71939DF}"/>
              </a:ext>
            </a:extLst>
          </p:cNvPr>
          <p:cNvSpPr txBox="1"/>
          <p:nvPr/>
        </p:nvSpPr>
        <p:spPr>
          <a:xfrm>
            <a:off x="1165279" y="276431"/>
            <a:ext cx="16620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PSZCZO</a:t>
            </a:r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Ł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A83D5EE-172A-4CEA-951F-5D4DE6FFA152}"/>
              </a:ext>
            </a:extLst>
          </p:cNvPr>
          <p:cNvSpPr txBox="1"/>
          <p:nvPr/>
        </p:nvSpPr>
        <p:spPr>
          <a:xfrm>
            <a:off x="9356006" y="3560990"/>
            <a:ext cx="1776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BIEDRONKA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E3F3AD-BF81-4205-A144-37CDE6186AB1}"/>
              </a:ext>
            </a:extLst>
          </p:cNvPr>
          <p:cNvSpPr txBox="1"/>
          <p:nvPr/>
        </p:nvSpPr>
        <p:spPr>
          <a:xfrm>
            <a:off x="9912184" y="2486300"/>
            <a:ext cx="10554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MOTYL</a:t>
            </a:r>
          </a:p>
        </p:txBody>
      </p:sp>
    </p:spTree>
    <p:extLst>
      <p:ext uri="{BB962C8B-B14F-4D97-AF65-F5344CB8AC3E}">
        <p14:creationId xmlns:p14="http://schemas.microsoft.com/office/powerpoint/2010/main" val="936407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0AF29DC-659F-40F5-A9BC-01C51E6043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5" y="218940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4A2F09D-5849-477A-9ABC-A1E109162C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6" y="3548131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59698C-62BA-4CFE-A28D-7FEA8778FB4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3" y="218940"/>
            <a:ext cx="4439734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35E6C31-ECB2-4501-9C07-FD8DD90244D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1" y="3548130"/>
            <a:ext cx="4439733" cy="2962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92C49FF-E7DE-4233-BAC7-9FC8E723B86F}"/>
              </a:ext>
            </a:extLst>
          </p:cNvPr>
          <p:cNvSpPr txBox="1"/>
          <p:nvPr/>
        </p:nvSpPr>
        <p:spPr>
          <a:xfrm>
            <a:off x="3496874" y="2588673"/>
            <a:ext cx="2045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PIERWIOSNEK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613A332-11C3-477C-BBC9-0C23405D3EC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3" y="206080"/>
            <a:ext cx="4444939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E6DC3F2-DA4A-4AFD-B5CB-92E371C5540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43" y="3535271"/>
            <a:ext cx="4439733" cy="29621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F6CD5B-3052-49A8-A417-3C3B41CDE9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7520" y="206080"/>
            <a:ext cx="4444939" cy="29621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C382940-7212-4159-9D0B-0FE5D051C56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720" y="3548133"/>
            <a:ext cx="4439734" cy="2962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621498B-F0A9-488D-A799-7CBC984FA45F}"/>
              </a:ext>
            </a:extLst>
          </p:cNvPr>
          <p:cNvSpPr txBox="1"/>
          <p:nvPr/>
        </p:nvSpPr>
        <p:spPr>
          <a:xfrm>
            <a:off x="1165279" y="3548130"/>
            <a:ext cx="6944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OSA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50A19C2-5AB9-4E2E-A0B4-6D47D71939DF}"/>
              </a:ext>
            </a:extLst>
          </p:cNvPr>
          <p:cNvSpPr txBox="1"/>
          <p:nvPr/>
        </p:nvSpPr>
        <p:spPr>
          <a:xfrm>
            <a:off x="1165279" y="276431"/>
            <a:ext cx="16620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PSZCZO</a:t>
            </a:r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Ł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A83D5EE-172A-4CEA-951F-5D4DE6FFA152}"/>
              </a:ext>
            </a:extLst>
          </p:cNvPr>
          <p:cNvSpPr txBox="1"/>
          <p:nvPr/>
        </p:nvSpPr>
        <p:spPr>
          <a:xfrm>
            <a:off x="9356006" y="3560990"/>
            <a:ext cx="1776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BIEDRONKA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E3F3AD-BF81-4205-A144-37CDE6186AB1}"/>
              </a:ext>
            </a:extLst>
          </p:cNvPr>
          <p:cNvSpPr txBox="1"/>
          <p:nvPr/>
        </p:nvSpPr>
        <p:spPr>
          <a:xfrm>
            <a:off x="9912184" y="2486300"/>
            <a:ext cx="10554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MOTYL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FEFB383-46B2-4D59-A5EC-1F6B397BCBFB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749" y="231817"/>
            <a:ext cx="4444936" cy="29621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41DB4DE-B91E-4B4A-B1DE-B8AD5FF83DA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39" y="3535269"/>
            <a:ext cx="4460622" cy="2962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0462627-A4C1-4D3D-8F4E-2715051420A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7928" y="218939"/>
            <a:ext cx="4439732" cy="29881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5BDEC4D-1893-4E3E-A163-8C1EBA029E2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531" y="3560990"/>
            <a:ext cx="4434526" cy="2988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E4D26EB-8AD5-4435-989D-B239AEA577CC}"/>
              </a:ext>
            </a:extLst>
          </p:cNvPr>
          <p:cNvSpPr txBox="1"/>
          <p:nvPr/>
        </p:nvSpPr>
        <p:spPr>
          <a:xfrm>
            <a:off x="4013026" y="263122"/>
            <a:ext cx="13886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MR</a:t>
            </a:r>
            <a:r>
              <a:rPr lang="pl-PL" sz="4000" dirty="0">
                <a:solidFill>
                  <a:schemeClr val="bg1"/>
                </a:solidFill>
                <a:latin typeface="Winter Break" panose="02000500000000000000" pitchFamily="50" charset="0"/>
              </a:rPr>
              <a:t>Ó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WKA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63FB859-18C5-4B13-8864-2782A55BFCBF}"/>
              </a:ext>
            </a:extLst>
          </p:cNvPr>
          <p:cNvSpPr txBox="1"/>
          <p:nvPr/>
        </p:nvSpPr>
        <p:spPr>
          <a:xfrm>
            <a:off x="4046801" y="3579857"/>
            <a:ext cx="13181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TRZMIEL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47F06D-90B6-4C54-8366-68767D06C426}"/>
              </a:ext>
            </a:extLst>
          </p:cNvPr>
          <p:cNvSpPr txBox="1"/>
          <p:nvPr/>
        </p:nvSpPr>
        <p:spPr>
          <a:xfrm>
            <a:off x="9912184" y="2486173"/>
            <a:ext cx="12044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WA</a:t>
            </a:r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Ż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KA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D936EE9-7824-4047-BE4C-6F4749378BD8}"/>
              </a:ext>
            </a:extLst>
          </p:cNvPr>
          <p:cNvSpPr txBox="1"/>
          <p:nvPr/>
        </p:nvSpPr>
        <p:spPr>
          <a:xfrm>
            <a:off x="9423364" y="3619851"/>
            <a:ext cx="16417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G</a:t>
            </a:r>
            <a:r>
              <a:rPr lang="pl-PL" sz="2800" dirty="0">
                <a:solidFill>
                  <a:schemeClr val="bg1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Ą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SIENICA</a:t>
            </a:r>
          </a:p>
        </p:txBody>
      </p:sp>
    </p:spTree>
    <p:extLst>
      <p:ext uri="{BB962C8B-B14F-4D97-AF65-F5344CB8AC3E}">
        <p14:creationId xmlns:p14="http://schemas.microsoft.com/office/powerpoint/2010/main" val="30339673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92C49FF-E7DE-4233-BAC7-9FC8E723B86F}"/>
              </a:ext>
            </a:extLst>
          </p:cNvPr>
          <p:cNvSpPr txBox="1"/>
          <p:nvPr/>
        </p:nvSpPr>
        <p:spPr>
          <a:xfrm>
            <a:off x="3496874" y="2588673"/>
            <a:ext cx="204594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PIERWIOSNEK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21498B-F0A9-488D-A799-7CBC984FA45F}"/>
              </a:ext>
            </a:extLst>
          </p:cNvPr>
          <p:cNvSpPr txBox="1"/>
          <p:nvPr/>
        </p:nvSpPr>
        <p:spPr>
          <a:xfrm>
            <a:off x="1165279" y="3548130"/>
            <a:ext cx="69442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OSA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A83D5EE-172A-4CEA-951F-5D4DE6FFA152}"/>
              </a:ext>
            </a:extLst>
          </p:cNvPr>
          <p:cNvSpPr txBox="1"/>
          <p:nvPr/>
        </p:nvSpPr>
        <p:spPr>
          <a:xfrm>
            <a:off x="9356006" y="3560990"/>
            <a:ext cx="17764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BIEDRONKA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4E3F3AD-BF81-4205-A144-37CDE6186AB1}"/>
              </a:ext>
            </a:extLst>
          </p:cNvPr>
          <p:cNvSpPr txBox="1"/>
          <p:nvPr/>
        </p:nvSpPr>
        <p:spPr>
          <a:xfrm>
            <a:off x="9912184" y="2486300"/>
            <a:ext cx="105541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MOTYL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EA728C2-86B6-45B1-BA8E-C7317C4D05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4339" y="209513"/>
            <a:ext cx="4434093" cy="29809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0C0E6DE-05C3-4E87-AC3E-B4B9AA85B63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498" y="3586960"/>
            <a:ext cx="4444934" cy="2962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350A19C2-5AB9-4E2E-A0B4-6D47D71939DF}"/>
              </a:ext>
            </a:extLst>
          </p:cNvPr>
          <p:cNvSpPr txBox="1"/>
          <p:nvPr/>
        </p:nvSpPr>
        <p:spPr>
          <a:xfrm>
            <a:off x="3219349" y="209513"/>
            <a:ext cx="22690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D</a:t>
            </a:r>
            <a:r>
              <a:rPr lang="pl-PL" sz="3600" dirty="0">
                <a:solidFill>
                  <a:schemeClr val="bg1"/>
                </a:solidFill>
                <a:latin typeface="Stay Wildy Personal Use Only" pitchFamily="2" charset="0"/>
              </a:rPr>
              <a:t>Ż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D</a:t>
            </a:r>
            <a:r>
              <a:rPr lang="pl-PL" sz="3600" dirty="0">
                <a:solidFill>
                  <a:schemeClr val="bg1"/>
                </a:solidFill>
                <a:latin typeface="Stay Wildy Personal Use Only" pitchFamily="2" charset="0"/>
              </a:rPr>
              <a:t>Ż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OWNICA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2AAB5BE-3457-446A-86F8-4F2AD226F6F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570" y="209513"/>
            <a:ext cx="4444934" cy="2962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B4C144D-48C4-4DD6-A4A6-BAB0D11E01E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570" y="3583531"/>
            <a:ext cx="4460622" cy="29621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EEC3F3A7-4591-4BC4-9ED8-4E714915D81D}"/>
              </a:ext>
            </a:extLst>
          </p:cNvPr>
          <p:cNvSpPr txBox="1"/>
          <p:nvPr/>
        </p:nvSpPr>
        <p:spPr>
          <a:xfrm>
            <a:off x="3442142" y="3619166"/>
            <a:ext cx="193521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rgbClr val="1B2911"/>
                </a:solidFill>
                <a:latin typeface="Stay Wildy Personal Use Only" pitchFamily="2" charset="0"/>
              </a:rPr>
              <a:t>KONIK POLNY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7E704F3-8D5B-4030-AE43-8A5D6A48A5FE}"/>
              </a:ext>
            </a:extLst>
          </p:cNvPr>
          <p:cNvSpPr txBox="1"/>
          <p:nvPr/>
        </p:nvSpPr>
        <p:spPr>
          <a:xfrm>
            <a:off x="6900561" y="262783"/>
            <a:ext cx="15474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PASIKONIK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47E36FF-4805-481A-A487-AAB57E598563}"/>
              </a:ext>
            </a:extLst>
          </p:cNvPr>
          <p:cNvSpPr txBox="1"/>
          <p:nvPr/>
        </p:nvSpPr>
        <p:spPr>
          <a:xfrm>
            <a:off x="6752534" y="3611250"/>
            <a:ext cx="1860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solidFill>
                  <a:schemeClr val="bg1"/>
                </a:solidFill>
                <a:latin typeface="Stay Wildy Personal Use Only" pitchFamily="2" charset="0"/>
              </a:rPr>
              <a:t>Ś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WIERSZCZ</a:t>
            </a:r>
          </a:p>
        </p:txBody>
      </p:sp>
    </p:spTree>
    <p:extLst>
      <p:ext uri="{BB962C8B-B14F-4D97-AF65-F5344CB8AC3E}">
        <p14:creationId xmlns:p14="http://schemas.microsoft.com/office/powerpoint/2010/main" val="3739726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E96478-DA03-4F7A-8588-285785FFF1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18" y="334045"/>
            <a:ext cx="4482432" cy="3304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4E3F3AD-BF81-4205-A144-37CDE6186AB1}"/>
              </a:ext>
            </a:extLst>
          </p:cNvPr>
          <p:cNvSpPr txBox="1"/>
          <p:nvPr/>
        </p:nvSpPr>
        <p:spPr>
          <a:xfrm>
            <a:off x="4206097" y="334045"/>
            <a:ext cx="10326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PAJ</a:t>
            </a:r>
            <a:r>
              <a:rPr lang="pl-PL" sz="3200" dirty="0">
                <a:solidFill>
                  <a:schemeClr val="bg1"/>
                </a:solidFill>
                <a:latin typeface="MS Gothic" panose="020B0609070205080204" pitchFamily="49" charset="-128"/>
                <a:ea typeface="MS Gothic" panose="020B0609070205080204" pitchFamily="49" charset="-128"/>
              </a:rPr>
              <a:t>Ą</a:t>
            </a:r>
            <a:r>
              <a:rPr lang="pl-PL" sz="4000" dirty="0">
                <a:solidFill>
                  <a:schemeClr val="bg1"/>
                </a:solidFill>
                <a:latin typeface="Stay Wildy Personal Use Only" pitchFamily="2" charset="0"/>
              </a:rPr>
              <a:t>K</a:t>
            </a:r>
          </a:p>
        </p:txBody>
      </p:sp>
    </p:spTree>
    <p:extLst>
      <p:ext uri="{BB962C8B-B14F-4D97-AF65-F5344CB8AC3E}">
        <p14:creationId xmlns:p14="http://schemas.microsoft.com/office/powerpoint/2010/main" val="2440695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083" y="182828"/>
            <a:ext cx="11966917" cy="1722903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Co 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ż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yje na 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ł</a:t>
            </a:r>
            <a:r>
              <a:rPr lang="pl-PL" sz="8800" b="1" dirty="0">
                <a:solidFill>
                  <a:schemeClr val="accent6">
                    <a:lumMod val="50000"/>
                  </a:schemeClr>
                </a:solidFill>
                <a:latin typeface="josephsophia" panose="02000505020000020003" pitchFamily="50" charset="0"/>
              </a:rPr>
              <a:t>ą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ce oprócz owadów?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8C5B98D-FEB2-4038-971A-F4DB530F9C18}"/>
              </a:ext>
            </a:extLst>
          </p:cNvPr>
          <p:cNvSpPr/>
          <p:nvPr/>
        </p:nvSpPr>
        <p:spPr>
          <a:xfrm>
            <a:off x="1171977" y="2204314"/>
            <a:ext cx="109212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W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ród ro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linno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ś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ci 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ł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kowej doskonale czuj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ą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si</a:t>
            </a:r>
            <a:r>
              <a:rPr lang="pl-PL" sz="4000" dirty="0">
                <a:solidFill>
                  <a:srgbClr val="1B2911"/>
                </a:solidFill>
                <a:latin typeface="josephsophia" panose="02000505020000020003" pitchFamily="50" charset="0"/>
              </a:rPr>
              <a:t>ę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 </a:t>
            </a:r>
            <a:r>
              <a:rPr lang="pl-PL" sz="3600" dirty="0">
                <a:solidFill>
                  <a:srgbClr val="1B2911"/>
                </a:solidFill>
                <a:latin typeface="Winter Break" panose="02000500000000000000" pitchFamily="50" charset="0"/>
              </a:rPr>
              <a:t>ż</a:t>
            </a:r>
            <a:r>
              <a:rPr lang="pl-PL" sz="4000" dirty="0">
                <a:solidFill>
                  <a:srgbClr val="1B2911"/>
                </a:solidFill>
                <a:latin typeface="Winter Break" panose="02000500000000000000" pitchFamily="50" charset="0"/>
              </a:rPr>
              <a:t>aby, ropuchy i jaszczurki.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8BD5F13-E9CB-421E-8806-F4959773EB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78" y="3945801"/>
            <a:ext cx="3362325" cy="2286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89873D-F463-4FA3-B2C6-C27F5A10341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504" y="3210783"/>
            <a:ext cx="4572000" cy="335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0452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083" y="1058591"/>
            <a:ext cx="11966917" cy="1722903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Mo</a:t>
            </a:r>
            <a:r>
              <a:rPr lang="pl-PL" sz="80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ż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na zobaczy</a:t>
            </a:r>
            <a:r>
              <a:rPr lang="pl-PL" sz="80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ć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 tak</a:t>
            </a:r>
            <a:r>
              <a:rPr lang="pl-PL" sz="80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ż</a:t>
            </a:r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e kopce kretów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653F42-5567-4957-9F7A-8B32D19F81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631" y="1065374"/>
            <a:ext cx="6815070" cy="681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8783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C78230-E414-46E0-8A3D-140E95ECBB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083" y="182828"/>
            <a:ext cx="11966917" cy="1722903"/>
          </a:xfrm>
        </p:spPr>
        <p:txBody>
          <a:bodyPr>
            <a:noAutofit/>
          </a:bodyPr>
          <a:lstStyle/>
          <a:p>
            <a:r>
              <a:rPr lang="pl-PL" sz="9600" b="1" dirty="0">
                <a:solidFill>
                  <a:schemeClr val="accent6">
                    <a:lumMod val="50000"/>
                  </a:schemeClr>
                </a:solidFill>
                <a:latin typeface="Winter Break" panose="02000500000000000000" pitchFamily="50" charset="0"/>
              </a:rPr>
              <a:t>A ptaki?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8C5B98D-FEB2-4038-971A-F4DB530F9C18}"/>
              </a:ext>
            </a:extLst>
          </p:cNvPr>
          <p:cNvSpPr/>
          <p:nvPr/>
        </p:nvSpPr>
        <p:spPr>
          <a:xfrm>
            <a:off x="1043188" y="2204314"/>
            <a:ext cx="1092128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4000" dirty="0">
                <a:latin typeface="Winter Break" panose="02000500000000000000" pitchFamily="50" charset="0"/>
              </a:rPr>
              <a:t>Na </a:t>
            </a:r>
            <a:r>
              <a:rPr lang="pl-PL" sz="3600" dirty="0">
                <a:latin typeface="Winter Break" panose="02000500000000000000" pitchFamily="50" charset="0"/>
              </a:rPr>
              <a:t>ł</a:t>
            </a:r>
            <a:r>
              <a:rPr lang="pl-PL" sz="4000" dirty="0">
                <a:latin typeface="josephsophia" panose="02000505020000020003" pitchFamily="50" charset="0"/>
              </a:rPr>
              <a:t>ą</a:t>
            </a:r>
            <a:r>
              <a:rPr lang="pl-PL" sz="4000" dirty="0">
                <a:latin typeface="Winter Break" panose="02000500000000000000" pitchFamily="50" charset="0"/>
              </a:rPr>
              <a:t>ce spotykamy także niektóre gatunki ptaków - bociany, kuropatwy, przepiórki, szpaki i czajki.  W powietrzu kr</a:t>
            </a:r>
            <a:r>
              <a:rPr lang="pl-PL" sz="4000" dirty="0">
                <a:latin typeface="josephsophia" panose="02000505020000020003" pitchFamily="50" charset="0"/>
              </a:rPr>
              <a:t>ą</a:t>
            </a:r>
            <a:r>
              <a:rPr lang="pl-PL" sz="3200" dirty="0">
                <a:latin typeface="Winter Break" panose="02000500000000000000" pitchFamily="50" charset="0"/>
              </a:rPr>
              <a:t>ż</a:t>
            </a:r>
            <a:r>
              <a:rPr lang="pl-PL" sz="4000" dirty="0">
                <a:latin typeface="josephsophia" panose="02000505020000020003" pitchFamily="50" charset="0"/>
              </a:rPr>
              <a:t>ą</a:t>
            </a:r>
            <a:r>
              <a:rPr lang="pl-PL" sz="4000" dirty="0">
                <a:latin typeface="Winter Break" panose="02000500000000000000" pitchFamily="50" charset="0"/>
              </a:rPr>
              <a:t> myszołowy, które poluj</a:t>
            </a:r>
            <a:r>
              <a:rPr lang="pl-PL" sz="4000" dirty="0">
                <a:latin typeface="josephsophia" panose="02000505020000020003" pitchFamily="50" charset="0"/>
              </a:rPr>
              <a:t>ą</a:t>
            </a:r>
            <a:r>
              <a:rPr lang="pl-PL" sz="4000" dirty="0">
                <a:latin typeface="Winter Break" panose="02000500000000000000" pitchFamily="50" charset="0"/>
              </a:rPr>
              <a:t> na </a:t>
            </a:r>
            <a:r>
              <a:rPr lang="pl-PL" sz="3600" dirty="0">
                <a:latin typeface="Winter Break" panose="02000500000000000000" pitchFamily="50" charset="0"/>
              </a:rPr>
              <a:t>ż</a:t>
            </a:r>
            <a:r>
              <a:rPr lang="pl-PL" sz="4000" dirty="0">
                <a:latin typeface="Winter Break" panose="02000500000000000000" pitchFamily="50" charset="0"/>
              </a:rPr>
              <a:t>aby i pasikoniki. </a:t>
            </a:r>
            <a:endParaRPr lang="pl-PL" sz="4000" dirty="0">
              <a:solidFill>
                <a:srgbClr val="1B2911"/>
              </a:solidFill>
              <a:latin typeface="Winter Break" panose="02000500000000000000" pitchFamily="50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EB2E3B-6ED4-41F5-9085-75ECC54F1A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78" y="3708980"/>
            <a:ext cx="3382978" cy="2211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31C6549-FE8F-4E30-AF1D-AD8625747F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5788" y="3708980"/>
            <a:ext cx="2965505" cy="2211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3985E1E-A1AC-4969-AD00-7ED06162877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1925" y="3662555"/>
            <a:ext cx="3382978" cy="22119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E0072D-D85A-482C-BED1-1915EA6300E6}"/>
              </a:ext>
            </a:extLst>
          </p:cNvPr>
          <p:cNvSpPr txBox="1"/>
          <p:nvPr/>
        </p:nvSpPr>
        <p:spPr>
          <a:xfrm>
            <a:off x="798088" y="3708980"/>
            <a:ext cx="14191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KUROPATWA</a:t>
            </a:r>
            <a:endParaRPr lang="pl-PL" sz="4000" dirty="0">
              <a:latin typeface="Stay Wildy Personal Use Only" pitchFamily="2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33D19F3-46EC-4509-9FE8-E3BDC0CC30B3}"/>
              </a:ext>
            </a:extLst>
          </p:cNvPr>
          <p:cNvSpPr txBox="1"/>
          <p:nvPr/>
        </p:nvSpPr>
        <p:spPr>
          <a:xfrm>
            <a:off x="4838109" y="5336153"/>
            <a:ext cx="14722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PRZEPI</a:t>
            </a:r>
            <a:r>
              <a:rPr lang="pl-PL" sz="3200" dirty="0">
                <a:latin typeface="Winter Break" panose="02000500000000000000" pitchFamily="50" charset="0"/>
              </a:rPr>
              <a:t>Ó</a:t>
            </a:r>
            <a:r>
              <a:rPr lang="pl-PL" sz="3200" dirty="0">
                <a:latin typeface="Stay Wildy Personal Use Only" pitchFamily="2" charset="0"/>
              </a:rPr>
              <a:t>RKA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AC53D3F-F717-457B-ABBD-14C8AA37D259}"/>
              </a:ext>
            </a:extLst>
          </p:cNvPr>
          <p:cNvSpPr txBox="1"/>
          <p:nvPr/>
        </p:nvSpPr>
        <p:spPr>
          <a:xfrm>
            <a:off x="10043414" y="3701191"/>
            <a:ext cx="15393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>
                <a:latin typeface="Stay Wildy Personal Use Only" pitchFamily="2" charset="0"/>
              </a:rPr>
              <a:t>MYSZO</a:t>
            </a:r>
            <a:r>
              <a:rPr lang="pl-PL" sz="3200" dirty="0">
                <a:latin typeface="Alecko-Plain" panose="02000000000000000000" pitchFamily="50" charset="0"/>
              </a:rPr>
              <a:t>Ł</a:t>
            </a:r>
            <a:r>
              <a:rPr lang="pl-PL" sz="3200" dirty="0">
                <a:latin typeface="Winter Break" panose="02000500000000000000" pitchFamily="50" charset="0"/>
              </a:rPr>
              <a:t>Ó</a:t>
            </a:r>
            <a:r>
              <a:rPr lang="pl-PL" sz="3200" dirty="0">
                <a:latin typeface="Stay Wildy Personal Use Only" pitchFamily="2" charset="0"/>
              </a:rPr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5033093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284</Words>
  <Application>Microsoft Office PowerPoint</Application>
  <PresentationFormat>Widescreen</PresentationFormat>
  <Paragraphs>68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5" baseType="lpstr">
      <vt:lpstr>Calibri</vt:lpstr>
      <vt:lpstr>Franklin Gothic Demi Cond</vt:lpstr>
      <vt:lpstr>josephsophia</vt:lpstr>
      <vt:lpstr>Arial</vt:lpstr>
      <vt:lpstr>Comic Sans MS</vt:lpstr>
      <vt:lpstr>Calibri Light</vt:lpstr>
      <vt:lpstr>Segoe UI Historic</vt:lpstr>
      <vt:lpstr>MV Boli</vt:lpstr>
      <vt:lpstr>Winter Break</vt:lpstr>
      <vt:lpstr>MS Gothic</vt:lpstr>
      <vt:lpstr>Alecko-Plain</vt:lpstr>
      <vt:lpstr>Stay Wildy Personal Use Only</vt:lpstr>
      <vt:lpstr>Office Theme</vt:lpstr>
      <vt:lpstr>WIOSENNA  LAKA</vt:lpstr>
      <vt:lpstr>Co to jest łąka?</vt:lpstr>
      <vt:lpstr>Wygląd łąki zmienia się w zależności od pory roku. Wiosną łąka jest zielona - rozwijają się na niej liście traw. Pojawiają się także pierwsze kwiaty. </vt:lpstr>
      <vt:lpstr>WIOSENNE KWIATY</vt:lpstr>
      <vt:lpstr>PowerPoint Presentation</vt:lpstr>
      <vt:lpstr>PowerPoint Presentation</vt:lpstr>
      <vt:lpstr>PowerPoint Presentation</vt:lpstr>
      <vt:lpstr>PowerPoint Presentation</vt:lpstr>
      <vt:lpstr>Pszczoły</vt:lpstr>
      <vt:lpstr>Budowa pszczoły</vt:lpstr>
      <vt:lpstr>Motyle</vt:lpstr>
      <vt:lpstr>Cykl życia motyla</vt:lpstr>
      <vt:lpstr>Cykl życia motyla</vt:lpstr>
      <vt:lpstr>Łąkę oprócz pszczół i motyli zamieszkują liczne zwierzęta – głównie inne owady. </vt:lpstr>
      <vt:lpstr>OWADY</vt:lpstr>
      <vt:lpstr>PowerPoint Presentation</vt:lpstr>
      <vt:lpstr>PowerPoint Presentation</vt:lpstr>
      <vt:lpstr>PowerPoint Presentation</vt:lpstr>
      <vt:lpstr>PowerPoint Presentation</vt:lpstr>
      <vt:lpstr>Co żyje na łące oprócz owadów?</vt:lpstr>
      <vt:lpstr>Można zobaczyć także kopce kretów</vt:lpstr>
      <vt:lpstr>A ptaki?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WIOSNA</dc:title>
  <dc:creator>Aleksandra Jarosz</dc:creator>
  <cp:lastModifiedBy>Aleksandra Jarosz</cp:lastModifiedBy>
  <cp:revision>32</cp:revision>
  <dcterms:created xsi:type="dcterms:W3CDTF">2021-02-27T13:45:29Z</dcterms:created>
  <dcterms:modified xsi:type="dcterms:W3CDTF">2021-03-04T17:56:33Z</dcterms:modified>
</cp:coreProperties>
</file>