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72" r:id="rId2"/>
    <p:sldId id="258" r:id="rId3"/>
    <p:sldId id="282" r:id="rId4"/>
    <p:sldId id="283" r:id="rId5"/>
    <p:sldId id="284" r:id="rId6"/>
    <p:sldId id="260" r:id="rId7"/>
    <p:sldId id="271" r:id="rId8"/>
    <p:sldId id="273" r:id="rId9"/>
    <p:sldId id="285" r:id="rId10"/>
    <p:sldId id="286" r:id="rId11"/>
    <p:sldId id="303" r:id="rId12"/>
    <p:sldId id="287" r:id="rId13"/>
    <p:sldId id="288" r:id="rId14"/>
    <p:sldId id="289" r:id="rId15"/>
    <p:sldId id="290" r:id="rId16"/>
    <p:sldId id="291" r:id="rId17"/>
    <p:sldId id="292" r:id="rId18"/>
    <p:sldId id="293" r:id="rId19"/>
    <p:sldId id="294" r:id="rId20"/>
    <p:sldId id="295" r:id="rId21"/>
    <p:sldId id="296" r:id="rId22"/>
    <p:sldId id="297" r:id="rId23"/>
    <p:sldId id="301" r:id="rId24"/>
    <p:sldId id="302" r:id="rId25"/>
    <p:sldId id="298" r:id="rId26"/>
    <p:sldId id="299" r:id="rId27"/>
    <p:sldId id="300" r:id="rId28"/>
  </p:sldIdLst>
  <p:sldSz cx="12192000" cy="6858000"/>
  <p:notesSz cx="6858000" cy="9144000"/>
  <p:embeddedFontLst>
    <p:embeddedFont>
      <p:font typeface="Calibri" panose="020F0502020204030204" pitchFamily="34" charset="0"/>
      <p:regular r:id="rId29"/>
      <p:bold r:id="rId30"/>
      <p:italic r:id="rId31"/>
      <p:boldItalic r:id="rId32"/>
    </p:embeddedFont>
    <p:embeddedFont>
      <p:font typeface="Calibri Light" panose="020F0302020204030204" pitchFamily="34" charset="0"/>
      <p:regular r:id="rId33"/>
      <p:italic r:id="rId34"/>
    </p:embeddedFont>
    <p:embeddedFont>
      <p:font typeface="Comic Sans MS" panose="030F0702030302020204" pitchFamily="66" charset="0"/>
      <p:regular r:id="rId35"/>
      <p:bold r:id="rId36"/>
      <p:italic r:id="rId37"/>
      <p:boldItalic r:id="rId38"/>
    </p:embeddedFont>
    <p:embeddedFont>
      <p:font typeface="josephsophia" panose="02000505020000020003" pitchFamily="50" charset="0"/>
      <p:regular r:id="rId39"/>
    </p:embeddedFont>
    <p:embeddedFont>
      <p:font typeface="Segoe UI Historic" panose="020B0502040204020203" pitchFamily="34" charset="0"/>
      <p:regular r:id="rId40"/>
    </p:embeddedFont>
    <p:embeddedFont>
      <p:font typeface="Stay Wildy Personal Use Only" pitchFamily="2" charset="0"/>
      <p:regular r:id="rId41"/>
    </p:embeddedFont>
    <p:embeddedFont>
      <p:font typeface="Winter Break" panose="02000500000000000000" pitchFamily="50" charset="0"/>
      <p:regular r:id="rId42"/>
    </p:embeddedFont>
  </p:embeddedFontLst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B2911"/>
    <a:srgbClr val="F38619"/>
    <a:srgbClr val="FF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647" autoAdjust="0"/>
    <p:restoredTop sz="94660"/>
  </p:normalViewPr>
  <p:slideViewPr>
    <p:cSldViewPr snapToGrid="0">
      <p:cViewPr varScale="1">
        <p:scale>
          <a:sx n="74" d="100"/>
          <a:sy n="74" d="100"/>
        </p:scale>
        <p:origin x="468" y="-1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11.fntdata"/><Relationship Id="rId21" Type="http://schemas.openxmlformats.org/officeDocument/2006/relationships/slide" Target="slides/slide20.xml"/><Relationship Id="rId34" Type="http://schemas.openxmlformats.org/officeDocument/2006/relationships/font" Target="fonts/font6.fntdata"/><Relationship Id="rId42" Type="http://schemas.openxmlformats.org/officeDocument/2006/relationships/font" Target="fonts/font14.fntdata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font" Target="fonts/font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4.fntdata"/><Relationship Id="rId37" Type="http://schemas.openxmlformats.org/officeDocument/2006/relationships/font" Target="fonts/font9.fntdata"/><Relationship Id="rId40" Type="http://schemas.openxmlformats.org/officeDocument/2006/relationships/font" Target="fonts/font12.fntdata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8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3.fntdata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font" Target="fonts/font2.fntdata"/><Relationship Id="rId35" Type="http://schemas.openxmlformats.org/officeDocument/2006/relationships/font" Target="fonts/font7.fntdata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5.fntdata"/><Relationship Id="rId38" Type="http://schemas.openxmlformats.org/officeDocument/2006/relationships/font" Target="fonts/font10.fntdata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font" Target="fonts/font13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F80EB7-2B5D-4D0B-AE49-6C397804AF0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pl-PL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77197FD-3E32-4C90-A434-E9C7C5B0ECA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pl-PL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D8A926-6613-4041-8C32-65E9A5A3BB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A54AA-09F0-4007-922A-31392CA21210}" type="datetimeFigureOut">
              <a:rPr lang="pl-PL" smtClean="0"/>
              <a:t>04.03.2021</a:t>
            </a:fld>
            <a:endParaRPr lang="pl-PL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6AFA10-0633-476A-8153-1CF41796EE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29DBAD-01C1-4E3B-8E31-72E8B6444E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C0650-822A-4475-AC33-D86E88E0EC7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014386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4A6F9C-2BF8-4476-A6DE-2B7F00CC88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l-PL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CF568F-5B14-466A-8469-AF8C5F3227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l-PL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656BCA-651E-4F12-87C1-28E2FCD3F3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A54AA-09F0-4007-922A-31392CA21210}" type="datetimeFigureOut">
              <a:rPr lang="pl-PL" smtClean="0"/>
              <a:t>04.03.2021</a:t>
            </a:fld>
            <a:endParaRPr lang="pl-PL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3C849E-A473-4C18-B8EC-B41260CB60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545723-7728-4859-BEA6-EB5A69DD6C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C0650-822A-4475-AC33-D86E88E0EC7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565861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19D69A-C827-45C4-8F44-176CD26247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pl-PL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943EA27-A460-48F1-B302-2B33CC3CA3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E4DFD1-1B17-4E70-973B-F2275D95AE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A54AA-09F0-4007-922A-31392CA21210}" type="datetimeFigureOut">
              <a:rPr lang="pl-PL" smtClean="0"/>
              <a:t>04.03.2021</a:t>
            </a:fld>
            <a:endParaRPr lang="pl-PL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85385B-FE13-405C-A01E-129925DA88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143D90-2ADD-4FD3-82B7-B03CDB98A0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C0650-822A-4475-AC33-D86E88E0EC7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078082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D14D3D-F6A1-4C67-9994-A17C5D19B3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l-PL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F33529-7DC6-482A-9B5A-F00523BFDF8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l-PL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F174DCD-2902-4E82-A153-E53A913CBD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l-PL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C852475-0FC0-4033-9C99-3A6D5D30F0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A54AA-09F0-4007-922A-31392CA21210}" type="datetimeFigureOut">
              <a:rPr lang="pl-PL" smtClean="0"/>
              <a:t>04.03.2021</a:t>
            </a:fld>
            <a:endParaRPr lang="pl-PL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56976C1-5ADA-4519-B768-992C4FDACF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47DB681-3A12-4913-9505-E487427EE6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C0650-822A-4475-AC33-D86E88E0EC7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94722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F5CE7C-82EB-45F0-AC2E-C3367EC5AA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pl-PL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35508A-CAC3-4DB1-8014-35CD191E3F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1946A29-9963-4271-B919-43A39B9D810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l-PL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BDCE537-C75B-44CA-ADCB-3AE02784ACA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A4A8A5D-6E40-42D3-91DE-CC6E41D90F5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l-PL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59B1632-55B7-4A67-8A85-2D6BF2F712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A54AA-09F0-4007-922A-31392CA21210}" type="datetimeFigureOut">
              <a:rPr lang="pl-PL" smtClean="0"/>
              <a:t>04.03.2021</a:t>
            </a:fld>
            <a:endParaRPr lang="pl-PL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D959D34-C6F4-4FAA-A8EC-3BCAD6BAD8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5FAF92D-E1A0-4D57-AB78-3263BE2EC5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C0650-822A-4475-AC33-D86E88E0EC7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984934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1FBA98-76ED-481A-A84F-4181BB4AE2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l-PL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64C0C6B-B3B2-4E8D-BE68-0C9139F41E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A54AA-09F0-4007-922A-31392CA21210}" type="datetimeFigureOut">
              <a:rPr lang="pl-PL" smtClean="0"/>
              <a:t>04.03.2021</a:t>
            </a:fld>
            <a:endParaRPr lang="pl-PL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F85766E-7F8D-4B9B-B815-4DC0918445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5726286-53C6-48C2-B390-C2B81BBC22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C0650-822A-4475-AC33-D86E88E0EC7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594325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6DF87B9-196D-4DF0-8672-8F6553A857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A54AA-09F0-4007-922A-31392CA21210}" type="datetimeFigureOut">
              <a:rPr lang="pl-PL" smtClean="0"/>
              <a:t>04.03.2021</a:t>
            </a:fld>
            <a:endParaRPr lang="pl-PL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35A11B9-1A8D-418D-8039-C7E83C4122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C346E8E-87DD-46F8-9389-4FFA029FFA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C0650-822A-4475-AC33-D86E88E0EC7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604065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54DFC1-23F7-4DF3-8752-F4B492C959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pl-PL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E4286A-9220-4728-9BBB-68041BE89B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l-PL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28B7A1A-49F1-4459-BB15-CDA903A298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C7C55C5-C062-4D7C-8B5E-612BE0E0CC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A54AA-09F0-4007-922A-31392CA21210}" type="datetimeFigureOut">
              <a:rPr lang="pl-PL" smtClean="0"/>
              <a:t>04.03.2021</a:t>
            </a:fld>
            <a:endParaRPr lang="pl-PL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DD51025-88D1-4BD0-8EBF-DBF6D7BC81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A0DBC6-9C57-4F01-BA99-4797866190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C0650-822A-4475-AC33-D86E88E0EC7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87852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550B1C-DDAC-45C8-97C0-6BD132850E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pl-PL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D5E16E7-C479-4034-BF73-BDA73C8E5A1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58E6726-7544-4AC8-90C7-B0287B44012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21B36F1-50A8-42F6-A0B5-B109A6F948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A54AA-09F0-4007-922A-31392CA21210}" type="datetimeFigureOut">
              <a:rPr lang="pl-PL" smtClean="0"/>
              <a:t>04.03.2021</a:t>
            </a:fld>
            <a:endParaRPr lang="pl-PL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61606A8-8B1C-430B-AB31-07BED74480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95B8EC7-C2D8-4239-BA1C-D2202A19C0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C0650-822A-4475-AC33-D86E88E0EC7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140512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909D4A-932F-4628-9C52-E6D22290FD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l-PL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3ACF8FA-9A72-4D3C-812E-AB0A02E7799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l-PL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603286-32EA-4B71-91AA-B61170E153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A54AA-09F0-4007-922A-31392CA21210}" type="datetimeFigureOut">
              <a:rPr lang="pl-PL" smtClean="0"/>
              <a:t>04.03.2021</a:t>
            </a:fld>
            <a:endParaRPr lang="pl-PL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09F923-9BA6-44FA-9505-F140BA78C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EFC64C-3964-4568-85DE-B153F287ED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C0650-822A-4475-AC33-D86E88E0EC7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987230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741FF40-A3F7-45FD-8707-A0E09D6BB5F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pl-PL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2346C1A-D755-4A59-861D-26FC7812024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l-PL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BEA262-DAFB-47DE-9EDB-39920DD4B5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A54AA-09F0-4007-922A-31392CA21210}" type="datetimeFigureOut">
              <a:rPr lang="pl-PL" smtClean="0"/>
              <a:t>04.03.2021</a:t>
            </a:fld>
            <a:endParaRPr lang="pl-PL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9C2A13-3C6A-4C27-9CB1-F156FA15BF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50CE74-F3F6-4441-835D-E4599D5297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C0650-822A-4475-AC33-D86E88E0EC7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683202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B1CB498-E459-4462-A661-58D6DF8B8A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pl-PL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471D9DC-270F-4386-8168-F4CC083619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l-PL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1B2349-A03E-4B5B-96A2-F9818AE0A96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A54AA-09F0-4007-922A-31392CA21210}" type="datetimeFigureOut">
              <a:rPr lang="pl-PL" smtClean="0"/>
              <a:t>04.03.2021</a:t>
            </a:fld>
            <a:endParaRPr lang="pl-PL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3F2941-A464-4462-B20A-9FF02F01AE7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096489-18CC-497E-8A33-447297CCEC2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3C0650-822A-4475-AC33-D86E88E0EC7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56819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g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jpg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g"/><Relationship Id="rId3" Type="http://schemas.openxmlformats.org/officeDocument/2006/relationships/image" Target="../media/image8.jpg"/><Relationship Id="rId7" Type="http://schemas.openxmlformats.org/officeDocument/2006/relationships/image" Target="../media/image1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g"/><Relationship Id="rId5" Type="http://schemas.openxmlformats.org/officeDocument/2006/relationships/image" Target="../media/image12.jpg"/><Relationship Id="rId4" Type="http://schemas.openxmlformats.org/officeDocument/2006/relationships/image" Target="../media/image9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7" Type="http://schemas.openxmlformats.org/officeDocument/2006/relationships/image" Target="../media/image1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jpg"/><Relationship Id="rId5" Type="http://schemas.openxmlformats.org/officeDocument/2006/relationships/image" Target="../media/image12.jpg"/><Relationship Id="rId4" Type="http://schemas.openxmlformats.org/officeDocument/2006/relationships/image" Target="../media/image9.jp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2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jpg"/><Relationship Id="rId5" Type="http://schemas.openxmlformats.org/officeDocument/2006/relationships/image" Target="../media/image21.jpg"/><Relationship Id="rId4" Type="http://schemas.openxmlformats.org/officeDocument/2006/relationships/image" Target="../media/image20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jpg"/><Relationship Id="rId5" Type="http://schemas.openxmlformats.org/officeDocument/2006/relationships/image" Target="../media/image26.jpg"/><Relationship Id="rId4" Type="http://schemas.openxmlformats.org/officeDocument/2006/relationships/image" Target="../media/image25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png"/><Relationship Id="rId5" Type="http://schemas.openxmlformats.org/officeDocument/2006/relationships/image" Target="../media/image29.jpg"/><Relationship Id="rId4" Type="http://schemas.openxmlformats.org/officeDocument/2006/relationships/image" Target="../media/image28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7" Type="http://schemas.openxmlformats.org/officeDocument/2006/relationships/image" Target="../media/image3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5.jpg"/><Relationship Id="rId5" Type="http://schemas.openxmlformats.org/officeDocument/2006/relationships/image" Target="../media/image34.jpg"/><Relationship Id="rId4" Type="http://schemas.openxmlformats.org/officeDocument/2006/relationships/image" Target="../media/image33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1.jpg"/><Relationship Id="rId4" Type="http://schemas.openxmlformats.org/officeDocument/2006/relationships/image" Target="../media/image40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7" Type="http://schemas.openxmlformats.org/officeDocument/2006/relationships/image" Target="../media/image4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5.jpg"/><Relationship Id="rId5" Type="http://schemas.openxmlformats.org/officeDocument/2006/relationships/image" Target="../media/image44.jpg"/><Relationship Id="rId4" Type="http://schemas.openxmlformats.org/officeDocument/2006/relationships/image" Target="../media/image43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7" Type="http://schemas.openxmlformats.org/officeDocument/2006/relationships/image" Target="../media/image5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9.jpg"/><Relationship Id="rId5" Type="http://schemas.openxmlformats.org/officeDocument/2006/relationships/image" Target="../media/image48.jpg"/><Relationship Id="rId4" Type="http://schemas.openxmlformats.org/officeDocument/2006/relationships/image" Target="../media/image47.jp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jpg"/><Relationship Id="rId3" Type="http://schemas.openxmlformats.org/officeDocument/2006/relationships/image" Target="../media/image44.jpg"/><Relationship Id="rId7" Type="http://schemas.openxmlformats.org/officeDocument/2006/relationships/image" Target="../media/image5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2.jpg"/><Relationship Id="rId5" Type="http://schemas.openxmlformats.org/officeDocument/2006/relationships/image" Target="../media/image51.jpg"/><Relationship Id="rId4" Type="http://schemas.openxmlformats.org/officeDocument/2006/relationships/image" Target="../media/image4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C78230-E414-46E0-8A3D-140E95ECBB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6744" y="6080260"/>
            <a:ext cx="10358511" cy="2387600"/>
          </a:xfrm>
        </p:spPr>
        <p:txBody>
          <a:bodyPr>
            <a:normAutofit fontScale="90000"/>
          </a:bodyPr>
          <a:lstStyle/>
          <a:p>
            <a:r>
              <a:rPr lang="pl-PL" sz="13800" b="1" dirty="0">
                <a:solidFill>
                  <a:schemeClr val="accent6">
                    <a:lumMod val="50000"/>
                  </a:schemeClr>
                </a:solidFill>
                <a:latin typeface="Stay Wildy Personal Use Only" pitchFamily="2" charset="0"/>
              </a:rPr>
              <a:t>WIOSNA </a:t>
            </a:r>
            <a:br>
              <a:rPr lang="pl-PL" sz="13800" b="1" dirty="0">
                <a:solidFill>
                  <a:schemeClr val="accent6">
                    <a:lumMod val="50000"/>
                  </a:schemeClr>
                </a:solidFill>
                <a:latin typeface="Stay Wildy Personal Use Only" pitchFamily="2" charset="0"/>
              </a:rPr>
            </a:br>
            <a:r>
              <a:rPr lang="pl-PL" sz="13800" b="1" dirty="0">
                <a:solidFill>
                  <a:schemeClr val="accent6">
                    <a:lumMod val="50000"/>
                  </a:schemeClr>
                </a:solidFill>
                <a:latin typeface="Stay Wildy Personal Use Only" pitchFamily="2" charset="0"/>
              </a:rPr>
              <a:t>W SADZIE </a:t>
            </a:r>
            <a:br>
              <a:rPr lang="pl-PL" sz="13800" b="1" dirty="0">
                <a:solidFill>
                  <a:schemeClr val="accent6">
                    <a:lumMod val="50000"/>
                  </a:schemeClr>
                </a:solidFill>
                <a:latin typeface="Stay Wildy Personal Use Only" pitchFamily="2" charset="0"/>
              </a:rPr>
            </a:br>
            <a:br>
              <a:rPr lang="pl-PL" sz="13800" b="1" dirty="0">
                <a:solidFill>
                  <a:schemeClr val="accent6">
                    <a:lumMod val="50000"/>
                  </a:schemeClr>
                </a:solidFill>
                <a:latin typeface="Stay Wildy Personal Use Only" pitchFamily="2" charset="0"/>
              </a:rPr>
            </a:br>
            <a:endParaRPr lang="pl-PL" sz="13800" b="1" dirty="0">
              <a:solidFill>
                <a:schemeClr val="accent6">
                  <a:lumMod val="50000"/>
                </a:schemeClr>
              </a:solidFill>
              <a:latin typeface="Comic Sans MS" panose="030F0702030302020204" pitchFamily="66" charset="0"/>
              <a:ea typeface="MS Gothic" panose="020B0609070205080204" pitchFamily="49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8334806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C78230-E414-46E0-8A3D-140E95ECBB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6744" y="-214068"/>
            <a:ext cx="10358511" cy="2387600"/>
          </a:xfrm>
        </p:spPr>
        <p:txBody>
          <a:bodyPr>
            <a:normAutofit/>
          </a:bodyPr>
          <a:lstStyle/>
          <a:p>
            <a:r>
              <a:rPr lang="pl-PL" sz="13800" b="1" dirty="0">
                <a:solidFill>
                  <a:schemeClr val="accent6">
                    <a:lumMod val="50000"/>
                  </a:schemeClr>
                </a:solidFill>
                <a:latin typeface="Winter Break" panose="02000500000000000000" pitchFamily="50" charset="0"/>
              </a:rPr>
              <a:t>Co to jest </a:t>
            </a:r>
            <a:r>
              <a:rPr lang="pl-PL" sz="13800" b="1" dirty="0">
                <a:solidFill>
                  <a:schemeClr val="accent6">
                    <a:lumMod val="50000"/>
                  </a:schemeClr>
                </a:solidFill>
                <a:latin typeface="Winter Break" panose="02000500000000000000" pitchFamily="50" charset="0"/>
                <a:cs typeface="MV Boli" panose="02000500030200090000" pitchFamily="2" charset="0"/>
              </a:rPr>
              <a:t>sad?</a:t>
            </a:r>
            <a:endParaRPr lang="pl-PL" sz="13800" b="1" dirty="0">
              <a:solidFill>
                <a:schemeClr val="accent6">
                  <a:lumMod val="50000"/>
                </a:schemeClr>
              </a:solidFill>
              <a:latin typeface="Winter Break" panose="02000500000000000000" pitchFamily="50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A9DD29F-6387-4007-832F-E27BA75022E1}"/>
              </a:ext>
            </a:extLst>
          </p:cNvPr>
          <p:cNvSpPr/>
          <p:nvPr/>
        </p:nvSpPr>
        <p:spPr>
          <a:xfrm>
            <a:off x="562377" y="2830355"/>
            <a:ext cx="540054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4800" dirty="0">
                <a:solidFill>
                  <a:srgbClr val="1B2911"/>
                </a:solidFill>
                <a:latin typeface="Winter Break" panose="02000500000000000000" pitchFamily="50" charset="0"/>
              </a:rPr>
              <a:t>Sad to obszar, na którym uprawia si</a:t>
            </a:r>
            <a:r>
              <a:rPr lang="pl-PL" sz="4800" dirty="0">
                <a:solidFill>
                  <a:srgbClr val="1B2911"/>
                </a:solidFill>
                <a:latin typeface="josephsophia" panose="02000505020000020003" pitchFamily="50" charset="0"/>
              </a:rPr>
              <a:t>ę</a:t>
            </a:r>
            <a:r>
              <a:rPr lang="pl-PL" sz="4800" dirty="0">
                <a:solidFill>
                  <a:srgbClr val="1B2911"/>
                </a:solidFill>
                <a:latin typeface="Winter Break" panose="02000500000000000000" pitchFamily="50" charset="0"/>
              </a:rPr>
              <a:t> drzewa i krzewy dostarczaj</a:t>
            </a:r>
            <a:r>
              <a:rPr lang="pl-PL" sz="4800" dirty="0">
                <a:solidFill>
                  <a:srgbClr val="1B2911"/>
                </a:solidFill>
                <a:latin typeface="josephsophia" panose="02000505020000020003" pitchFamily="50" charset="0"/>
              </a:rPr>
              <a:t>ą</a:t>
            </a:r>
            <a:r>
              <a:rPr lang="pl-PL" sz="4800" dirty="0">
                <a:solidFill>
                  <a:srgbClr val="1B2911"/>
                </a:solidFill>
                <a:latin typeface="Winter Break" panose="02000500000000000000" pitchFamily="50" charset="0"/>
              </a:rPr>
              <a:t>ce jadalnych owoców.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28AE26F-ABAC-4A68-BA6B-1E16F0F75A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6889" y="2155717"/>
            <a:ext cx="4958366" cy="36576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7185350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C78230-E414-46E0-8A3D-140E95ECBB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64474" y="-597436"/>
            <a:ext cx="10358511" cy="2387600"/>
          </a:xfrm>
        </p:spPr>
        <p:txBody>
          <a:bodyPr>
            <a:normAutofit fontScale="90000"/>
          </a:bodyPr>
          <a:lstStyle/>
          <a:p>
            <a:r>
              <a:rPr lang="pl-PL" sz="13800" b="1" dirty="0">
                <a:solidFill>
                  <a:schemeClr val="accent6">
                    <a:lumMod val="50000"/>
                  </a:schemeClr>
                </a:solidFill>
                <a:latin typeface="Winter Break" panose="02000500000000000000" pitchFamily="50" charset="0"/>
              </a:rPr>
              <a:t>Kto pracuje w sadzie?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A9DD29F-6387-4007-832F-E27BA75022E1}"/>
              </a:ext>
            </a:extLst>
          </p:cNvPr>
          <p:cNvSpPr/>
          <p:nvPr/>
        </p:nvSpPr>
        <p:spPr>
          <a:xfrm>
            <a:off x="6095999" y="2572777"/>
            <a:ext cx="540054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4800" dirty="0">
                <a:solidFill>
                  <a:srgbClr val="1B2911"/>
                </a:solidFill>
                <a:latin typeface="Winter Break" panose="02000500000000000000" pitchFamily="50" charset="0"/>
              </a:rPr>
              <a:t>Drzewa i krzewy s</a:t>
            </a:r>
            <a:r>
              <a:rPr lang="pl-PL" sz="4800" dirty="0">
                <a:solidFill>
                  <a:srgbClr val="1B2911"/>
                </a:solidFill>
                <a:latin typeface="josephsophia" panose="02000505020000020003" pitchFamily="50" charset="0"/>
              </a:rPr>
              <a:t>ą</a:t>
            </a:r>
            <a:r>
              <a:rPr lang="pl-PL" sz="4800" dirty="0">
                <a:solidFill>
                  <a:srgbClr val="1B2911"/>
                </a:solidFill>
                <a:latin typeface="Winter Break" panose="02000500000000000000" pitchFamily="50" charset="0"/>
              </a:rPr>
              <a:t> zasadzane przez rolnika, zwanego sadownikiem.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20A2515-5F3A-4A26-A043-16B39259E4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6744" y="1790164"/>
            <a:ext cx="4538324" cy="4638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78812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C78230-E414-46E0-8A3D-140E95ECBB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64474" y="-597436"/>
            <a:ext cx="10358511" cy="2387600"/>
          </a:xfrm>
        </p:spPr>
        <p:txBody>
          <a:bodyPr>
            <a:noAutofit/>
          </a:bodyPr>
          <a:lstStyle/>
          <a:p>
            <a:r>
              <a:rPr lang="pl-PL" sz="8800" b="1" dirty="0">
                <a:solidFill>
                  <a:schemeClr val="accent6">
                    <a:lumMod val="50000"/>
                  </a:schemeClr>
                </a:solidFill>
                <a:latin typeface="josephsophia" panose="02000505020000020003" pitchFamily="50" charset="0"/>
              </a:rPr>
              <a:t>J</a:t>
            </a:r>
            <a:r>
              <a:rPr lang="pl-PL" sz="8800" b="1" dirty="0">
                <a:solidFill>
                  <a:schemeClr val="accent6">
                    <a:lumMod val="50000"/>
                  </a:schemeClr>
                </a:solidFill>
                <a:latin typeface="Winter Break" panose="02000500000000000000" pitchFamily="50" charset="0"/>
              </a:rPr>
              <a:t>ak za</a:t>
            </a:r>
            <a:r>
              <a:rPr lang="pl-PL" sz="8000" b="1" dirty="0">
                <a:solidFill>
                  <a:schemeClr val="accent6">
                    <a:lumMod val="50000"/>
                  </a:schemeClr>
                </a:solidFill>
                <a:latin typeface="Winter Break" panose="02000500000000000000" pitchFamily="50" charset="0"/>
              </a:rPr>
              <a:t>ł</a:t>
            </a:r>
            <a:r>
              <a:rPr lang="pl-PL" sz="8800" b="1" dirty="0">
                <a:solidFill>
                  <a:schemeClr val="accent6">
                    <a:lumMod val="50000"/>
                  </a:schemeClr>
                </a:solidFill>
                <a:latin typeface="Winter Break" panose="02000500000000000000" pitchFamily="50" charset="0"/>
              </a:rPr>
              <a:t>o</a:t>
            </a:r>
            <a:r>
              <a:rPr lang="pl-PL" sz="7200" b="1" dirty="0">
                <a:solidFill>
                  <a:schemeClr val="accent6">
                    <a:lumMod val="50000"/>
                  </a:schemeClr>
                </a:solidFill>
                <a:latin typeface="Winter Break" panose="02000500000000000000" pitchFamily="50" charset="0"/>
              </a:rPr>
              <a:t>ż</a:t>
            </a:r>
            <a:r>
              <a:rPr lang="pl-PL" sz="8800" b="1" dirty="0">
                <a:solidFill>
                  <a:schemeClr val="accent6">
                    <a:lumMod val="50000"/>
                  </a:schemeClr>
                </a:solidFill>
                <a:latin typeface="Winter Break" panose="02000500000000000000" pitchFamily="50" charset="0"/>
              </a:rPr>
              <a:t>y</a:t>
            </a:r>
            <a:r>
              <a:rPr lang="pl-PL" sz="7200" b="1" dirty="0">
                <a:solidFill>
                  <a:schemeClr val="accent6">
                    <a:lumMod val="50000"/>
                  </a:schemeClr>
                </a:solidFill>
                <a:latin typeface="Winter Break" panose="02000500000000000000" pitchFamily="50" charset="0"/>
              </a:rPr>
              <a:t>ć</a:t>
            </a:r>
            <a:r>
              <a:rPr lang="pl-PL" sz="8800" b="1" dirty="0">
                <a:solidFill>
                  <a:schemeClr val="accent6">
                    <a:lumMod val="50000"/>
                  </a:schemeClr>
                </a:solidFill>
                <a:latin typeface="Winter Break" panose="02000500000000000000" pitchFamily="50" charset="0"/>
              </a:rPr>
              <a:t> przydomowy sad?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A9DD29F-6387-4007-832F-E27BA75022E1}"/>
              </a:ext>
            </a:extLst>
          </p:cNvPr>
          <p:cNvSpPr/>
          <p:nvPr/>
        </p:nvSpPr>
        <p:spPr>
          <a:xfrm>
            <a:off x="669702" y="2073500"/>
            <a:ext cx="1085259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indent="-742950" algn="ctr">
              <a:buAutoNum type="arabicPeriod"/>
            </a:pPr>
            <a:r>
              <a:rPr lang="pl-PL" sz="3600" dirty="0">
                <a:solidFill>
                  <a:srgbClr val="1B2911"/>
                </a:solidFill>
                <a:latin typeface="Winter Break" panose="02000500000000000000" pitchFamily="50" charset="0"/>
              </a:rPr>
              <a:t>Zało</a:t>
            </a:r>
            <a:r>
              <a:rPr lang="pl-PL" sz="2800" dirty="0">
                <a:solidFill>
                  <a:srgbClr val="1B2911"/>
                </a:solidFill>
                <a:latin typeface="Winter Break" panose="02000500000000000000" pitchFamily="50" charset="0"/>
              </a:rPr>
              <a:t>ż</a:t>
            </a:r>
            <a:r>
              <a:rPr lang="pl-PL" sz="3600" dirty="0">
                <a:solidFill>
                  <a:srgbClr val="1B2911"/>
                </a:solidFill>
                <a:latin typeface="Winter Break" panose="02000500000000000000" pitchFamily="50" charset="0"/>
              </a:rPr>
              <a:t>enie sadu nale</a:t>
            </a:r>
            <a:r>
              <a:rPr lang="pl-PL" sz="2800" dirty="0">
                <a:solidFill>
                  <a:srgbClr val="1B2911"/>
                </a:solidFill>
                <a:latin typeface="Winter Break" panose="02000500000000000000" pitchFamily="50" charset="0"/>
              </a:rPr>
              <a:t>ż</a:t>
            </a:r>
            <a:r>
              <a:rPr lang="pl-PL" sz="3600" dirty="0">
                <a:solidFill>
                  <a:srgbClr val="1B2911"/>
                </a:solidFill>
                <a:latin typeface="Winter Break" panose="02000500000000000000" pitchFamily="50" charset="0"/>
              </a:rPr>
              <a:t>y rozpocz</a:t>
            </a:r>
            <a:r>
              <a:rPr lang="pl-PL" sz="3600" dirty="0">
                <a:solidFill>
                  <a:srgbClr val="1B2911"/>
                </a:solidFill>
                <a:latin typeface="josephsophia" panose="02000505020000020003" pitchFamily="50" charset="0"/>
              </a:rPr>
              <a:t>ą</a:t>
            </a:r>
            <a:r>
              <a:rPr lang="pl-PL" sz="2800" dirty="0">
                <a:solidFill>
                  <a:srgbClr val="1B2911"/>
                </a:solidFill>
                <a:latin typeface="Winter Break" panose="02000500000000000000" pitchFamily="50" charset="0"/>
              </a:rPr>
              <a:t>ć</a:t>
            </a:r>
            <a:r>
              <a:rPr lang="pl-PL" sz="3600" dirty="0">
                <a:solidFill>
                  <a:srgbClr val="1B2911"/>
                </a:solidFill>
                <a:latin typeface="Winter Break" panose="02000500000000000000" pitchFamily="50" charset="0"/>
              </a:rPr>
              <a:t> od wyznaczenia terenu oraz ogrodzenia go. Warto pomy</a:t>
            </a:r>
            <a:r>
              <a:rPr lang="pl-PL" sz="3600" dirty="0">
                <a:solidFill>
                  <a:srgbClr val="1B2911"/>
                </a:solidFill>
                <a:latin typeface="josephsophia" panose="02000505020000020003" pitchFamily="50" charset="0"/>
              </a:rPr>
              <a:t>ś</a:t>
            </a:r>
            <a:r>
              <a:rPr lang="pl-PL" sz="3600" dirty="0">
                <a:solidFill>
                  <a:srgbClr val="1B2911"/>
                </a:solidFill>
                <a:latin typeface="Winter Break" panose="02000500000000000000" pitchFamily="50" charset="0"/>
              </a:rPr>
              <a:t>le</a:t>
            </a:r>
            <a:r>
              <a:rPr lang="pl-PL" sz="2800" dirty="0">
                <a:solidFill>
                  <a:srgbClr val="1B2911"/>
                </a:solidFill>
                <a:latin typeface="Winter Break" panose="02000500000000000000" pitchFamily="50" charset="0"/>
              </a:rPr>
              <a:t>ć</a:t>
            </a:r>
            <a:r>
              <a:rPr lang="pl-PL" sz="3600" dirty="0">
                <a:solidFill>
                  <a:srgbClr val="1B2911"/>
                </a:solidFill>
                <a:latin typeface="Winter Break" panose="02000500000000000000" pitchFamily="50" charset="0"/>
              </a:rPr>
              <a:t> o osłonkach dla młodych drzewek chroni</a:t>
            </a:r>
            <a:r>
              <a:rPr lang="pl-PL" sz="3600" dirty="0">
                <a:solidFill>
                  <a:srgbClr val="1B2911"/>
                </a:solidFill>
                <a:latin typeface="josephsophia" panose="02000505020000020003" pitchFamily="50" charset="0"/>
              </a:rPr>
              <a:t>ą</a:t>
            </a:r>
            <a:r>
              <a:rPr lang="pl-PL" sz="3600" dirty="0">
                <a:solidFill>
                  <a:srgbClr val="1B2911"/>
                </a:solidFill>
                <a:latin typeface="Winter Break" panose="02000500000000000000" pitchFamily="50" charset="0"/>
              </a:rPr>
              <a:t>cych je przed podgrzaniem oraz zaopatrzy</a:t>
            </a:r>
            <a:r>
              <a:rPr lang="pl-PL" sz="2800" dirty="0">
                <a:solidFill>
                  <a:srgbClr val="1B2911"/>
                </a:solidFill>
                <a:latin typeface="Winter Break" panose="02000500000000000000" pitchFamily="50" charset="0"/>
              </a:rPr>
              <a:t>ć</a:t>
            </a:r>
            <a:r>
              <a:rPr lang="pl-PL" sz="3600" dirty="0">
                <a:solidFill>
                  <a:srgbClr val="1B2911"/>
                </a:solidFill>
                <a:latin typeface="Winter Break" panose="02000500000000000000" pitchFamily="50" charset="0"/>
              </a:rPr>
              <a:t> si</a:t>
            </a:r>
            <a:r>
              <a:rPr lang="pl-PL" sz="3600" dirty="0">
                <a:solidFill>
                  <a:srgbClr val="1B2911"/>
                </a:solidFill>
                <a:latin typeface="josephsophia" panose="02000505020000020003" pitchFamily="50" charset="0"/>
              </a:rPr>
              <a:t>ę</a:t>
            </a:r>
            <a:r>
              <a:rPr lang="pl-PL" sz="3600" dirty="0">
                <a:solidFill>
                  <a:srgbClr val="1B2911"/>
                </a:solidFill>
                <a:latin typeface="Winter Break" panose="02000500000000000000" pitchFamily="50" charset="0"/>
              </a:rPr>
              <a:t> w preparat odstrasza</a:t>
            </a:r>
            <a:r>
              <a:rPr lang="pl-PL" sz="3600" dirty="0">
                <a:solidFill>
                  <a:srgbClr val="1B2911"/>
                </a:solidFill>
                <a:latin typeface="josephsophia" panose="02000505020000020003" pitchFamily="50" charset="0"/>
              </a:rPr>
              <a:t>ją</a:t>
            </a:r>
            <a:r>
              <a:rPr lang="pl-PL" sz="3600" dirty="0">
                <a:solidFill>
                  <a:srgbClr val="1B2911"/>
                </a:solidFill>
                <a:latin typeface="Winter Break" panose="02000500000000000000" pitchFamily="50" charset="0"/>
              </a:rPr>
              <a:t>cy dzikie zwierz</a:t>
            </a:r>
            <a:r>
              <a:rPr lang="pl-PL" sz="3600" dirty="0">
                <a:solidFill>
                  <a:srgbClr val="1B2911"/>
                </a:solidFill>
                <a:latin typeface="josephsophia" panose="02000505020000020003" pitchFamily="50" charset="0"/>
              </a:rPr>
              <a:t>ę</a:t>
            </a:r>
            <a:r>
              <a:rPr lang="pl-PL" sz="3600" dirty="0">
                <a:solidFill>
                  <a:srgbClr val="1B2911"/>
                </a:solidFill>
                <a:latin typeface="Winter Break" panose="02000500000000000000" pitchFamily="50" charset="0"/>
              </a:rPr>
              <a:t>ta.</a:t>
            </a:r>
          </a:p>
          <a:p>
            <a:pPr marL="742950" indent="-742950" algn="ctr">
              <a:buAutoNum type="arabicPeriod"/>
            </a:pPr>
            <a:endParaRPr lang="pl-PL" sz="3600" dirty="0">
              <a:solidFill>
                <a:srgbClr val="1B2911"/>
              </a:solidFill>
              <a:latin typeface="Winter Break" panose="02000500000000000000" pitchFamily="50" charset="0"/>
            </a:endParaRPr>
          </a:p>
          <a:p>
            <a:pPr marL="742950" indent="-742950" algn="ctr">
              <a:buAutoNum type="arabicPeriod"/>
            </a:pPr>
            <a:r>
              <a:rPr lang="pl-PL" sz="3600" dirty="0">
                <a:solidFill>
                  <a:srgbClr val="1B2911"/>
                </a:solidFill>
                <a:latin typeface="Winter Break" panose="02000500000000000000" pitchFamily="50" charset="0"/>
              </a:rPr>
              <a:t>Nast</a:t>
            </a:r>
            <a:r>
              <a:rPr lang="pl-PL" sz="3600" dirty="0">
                <a:solidFill>
                  <a:srgbClr val="1B2911"/>
                </a:solidFill>
                <a:latin typeface="josephsophia" panose="02000505020000020003" pitchFamily="50" charset="0"/>
              </a:rPr>
              <a:t>ę</a:t>
            </a:r>
            <a:r>
              <a:rPr lang="pl-PL" sz="3600" dirty="0">
                <a:solidFill>
                  <a:srgbClr val="1B2911"/>
                </a:solidFill>
                <a:latin typeface="Winter Break" panose="02000500000000000000" pitchFamily="50" charset="0"/>
              </a:rPr>
              <a:t>pnie nale</a:t>
            </a:r>
            <a:r>
              <a:rPr lang="pl-PL" sz="2800" dirty="0">
                <a:solidFill>
                  <a:srgbClr val="1B2911"/>
                </a:solidFill>
                <a:latin typeface="Winter Break" panose="02000500000000000000" pitchFamily="50" charset="0"/>
              </a:rPr>
              <a:t>ż</a:t>
            </a:r>
            <a:r>
              <a:rPr lang="pl-PL" sz="3600" dirty="0">
                <a:solidFill>
                  <a:srgbClr val="1B2911"/>
                </a:solidFill>
                <a:latin typeface="Winter Break" panose="02000500000000000000" pitchFamily="50" charset="0"/>
              </a:rPr>
              <a:t>y u</a:t>
            </a:r>
            <a:r>
              <a:rPr lang="pl-PL" sz="2800" dirty="0">
                <a:solidFill>
                  <a:srgbClr val="1B2911"/>
                </a:solidFill>
                <a:latin typeface="Winter Break" panose="02000500000000000000" pitchFamily="50" charset="0"/>
              </a:rPr>
              <a:t>ż</a:t>
            </a:r>
            <a:r>
              <a:rPr lang="pl-PL" sz="3600" dirty="0">
                <a:solidFill>
                  <a:srgbClr val="1B2911"/>
                </a:solidFill>
                <a:latin typeface="Winter Break" panose="02000500000000000000" pitchFamily="50" charset="0"/>
              </a:rPr>
              <a:t>y</a:t>
            </a:r>
            <a:r>
              <a:rPr lang="pl-PL" sz="2800" dirty="0">
                <a:solidFill>
                  <a:srgbClr val="1B2911"/>
                </a:solidFill>
                <a:latin typeface="Winter Break" panose="02000500000000000000" pitchFamily="50" charset="0"/>
              </a:rPr>
              <a:t>ź</a:t>
            </a:r>
            <a:r>
              <a:rPr lang="pl-PL" sz="3600" dirty="0">
                <a:solidFill>
                  <a:srgbClr val="1B2911"/>
                </a:solidFill>
                <a:latin typeface="Winter Break" panose="02000500000000000000" pitchFamily="50" charset="0"/>
              </a:rPr>
              <a:t>ni</a:t>
            </a:r>
            <a:r>
              <a:rPr lang="pl-PL" sz="2800" dirty="0">
                <a:solidFill>
                  <a:srgbClr val="1B2911"/>
                </a:solidFill>
                <a:latin typeface="Winter Break" panose="02000500000000000000" pitchFamily="50" charset="0"/>
              </a:rPr>
              <a:t>ć</a:t>
            </a:r>
            <a:r>
              <a:rPr lang="pl-PL" sz="3600" dirty="0">
                <a:solidFill>
                  <a:srgbClr val="1B2911"/>
                </a:solidFill>
                <a:latin typeface="Winter Break" panose="02000500000000000000" pitchFamily="50" charset="0"/>
              </a:rPr>
              <a:t> gleb</a:t>
            </a:r>
            <a:r>
              <a:rPr lang="pl-PL" sz="3600" dirty="0">
                <a:solidFill>
                  <a:srgbClr val="1B2911"/>
                </a:solidFill>
                <a:latin typeface="josephsophia" panose="02000505020000020003" pitchFamily="50" charset="0"/>
              </a:rPr>
              <a:t>ę</a:t>
            </a:r>
            <a:r>
              <a:rPr lang="pl-PL" sz="3600" dirty="0">
                <a:solidFill>
                  <a:srgbClr val="1B2911"/>
                </a:solidFill>
                <a:latin typeface="Winter Break" panose="02000500000000000000" pitchFamily="50" charset="0"/>
              </a:rPr>
              <a:t> ró</a:t>
            </a:r>
            <a:r>
              <a:rPr lang="pl-PL" sz="2800" dirty="0">
                <a:solidFill>
                  <a:srgbClr val="1B2911"/>
                </a:solidFill>
                <a:latin typeface="Winter Break" panose="02000500000000000000" pitchFamily="50" charset="0"/>
              </a:rPr>
              <a:t>ż</a:t>
            </a:r>
            <a:r>
              <a:rPr lang="pl-PL" sz="3600" dirty="0">
                <a:solidFill>
                  <a:srgbClr val="1B2911"/>
                </a:solidFill>
                <a:latin typeface="Winter Break" panose="02000500000000000000" pitchFamily="50" charset="0"/>
              </a:rPr>
              <a:t>nego rodzaju nawozami. Jest to niezwykle wa</a:t>
            </a:r>
            <a:r>
              <a:rPr lang="pl-PL" sz="2800" dirty="0">
                <a:solidFill>
                  <a:srgbClr val="1B2911"/>
                </a:solidFill>
                <a:latin typeface="Winter Break" panose="02000500000000000000" pitchFamily="50" charset="0"/>
              </a:rPr>
              <a:t>ż</a:t>
            </a:r>
            <a:r>
              <a:rPr lang="pl-PL" sz="3600" dirty="0">
                <a:solidFill>
                  <a:srgbClr val="1B2911"/>
                </a:solidFill>
                <a:latin typeface="Winter Break" panose="02000500000000000000" pitchFamily="50" charset="0"/>
              </a:rPr>
              <a:t>ne aby odpowiednio j</a:t>
            </a:r>
            <a:r>
              <a:rPr lang="pl-PL" sz="3600" dirty="0">
                <a:solidFill>
                  <a:srgbClr val="1B2911"/>
                </a:solidFill>
                <a:latin typeface="josephsophia" panose="02000505020000020003" pitchFamily="50" charset="0"/>
              </a:rPr>
              <a:t>ą</a:t>
            </a:r>
            <a:r>
              <a:rPr lang="pl-PL" sz="3600" dirty="0">
                <a:solidFill>
                  <a:srgbClr val="1B2911"/>
                </a:solidFill>
                <a:latin typeface="Winter Break" panose="02000500000000000000" pitchFamily="50" charset="0"/>
              </a:rPr>
              <a:t> przygotowa</a:t>
            </a:r>
            <a:r>
              <a:rPr lang="pl-PL" sz="2800" dirty="0">
                <a:solidFill>
                  <a:srgbClr val="1B2911"/>
                </a:solidFill>
                <a:latin typeface="Winter Break" panose="02000500000000000000" pitchFamily="50" charset="0"/>
              </a:rPr>
              <a:t>ć</a:t>
            </a:r>
            <a:r>
              <a:rPr lang="pl-PL" sz="3600" dirty="0">
                <a:solidFill>
                  <a:srgbClr val="1B2911"/>
                </a:solidFill>
                <a:latin typeface="Winter Break" panose="02000500000000000000" pitchFamily="50" charset="0"/>
              </a:rPr>
              <a:t>.</a:t>
            </a:r>
          </a:p>
          <a:p>
            <a:pPr marL="742950" indent="-742950" algn="ctr">
              <a:buAutoNum type="arabicPeriod"/>
            </a:pPr>
            <a:endParaRPr lang="pl-PL" sz="3600" dirty="0">
              <a:solidFill>
                <a:srgbClr val="1B2911"/>
              </a:solidFill>
              <a:latin typeface="Winter Break" panose="020005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28086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C78230-E414-46E0-8A3D-140E95ECBB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64474" y="-597436"/>
            <a:ext cx="10358511" cy="2387600"/>
          </a:xfrm>
        </p:spPr>
        <p:txBody>
          <a:bodyPr>
            <a:noAutofit/>
          </a:bodyPr>
          <a:lstStyle/>
          <a:p>
            <a:r>
              <a:rPr lang="pl-PL" sz="8800" b="1" dirty="0">
                <a:solidFill>
                  <a:schemeClr val="accent6">
                    <a:lumMod val="50000"/>
                  </a:schemeClr>
                </a:solidFill>
                <a:latin typeface="josephsophia" panose="02000505020000020003" pitchFamily="50" charset="0"/>
              </a:rPr>
              <a:t>J</a:t>
            </a:r>
            <a:r>
              <a:rPr lang="pl-PL" sz="8800" b="1" dirty="0">
                <a:solidFill>
                  <a:schemeClr val="accent6">
                    <a:lumMod val="50000"/>
                  </a:schemeClr>
                </a:solidFill>
                <a:latin typeface="Winter Break" panose="02000500000000000000" pitchFamily="50" charset="0"/>
              </a:rPr>
              <a:t>ak za</a:t>
            </a:r>
            <a:r>
              <a:rPr lang="pl-PL" sz="8000" b="1" dirty="0">
                <a:solidFill>
                  <a:schemeClr val="accent6">
                    <a:lumMod val="50000"/>
                  </a:schemeClr>
                </a:solidFill>
                <a:latin typeface="Winter Break" panose="02000500000000000000" pitchFamily="50" charset="0"/>
              </a:rPr>
              <a:t>ł</a:t>
            </a:r>
            <a:r>
              <a:rPr lang="pl-PL" sz="8800" b="1" dirty="0">
                <a:solidFill>
                  <a:schemeClr val="accent6">
                    <a:lumMod val="50000"/>
                  </a:schemeClr>
                </a:solidFill>
                <a:latin typeface="Winter Break" panose="02000500000000000000" pitchFamily="50" charset="0"/>
              </a:rPr>
              <a:t>o</a:t>
            </a:r>
            <a:r>
              <a:rPr lang="pl-PL" sz="7200" b="1" dirty="0">
                <a:solidFill>
                  <a:schemeClr val="accent6">
                    <a:lumMod val="50000"/>
                  </a:schemeClr>
                </a:solidFill>
                <a:latin typeface="Winter Break" panose="02000500000000000000" pitchFamily="50" charset="0"/>
              </a:rPr>
              <a:t>ż</a:t>
            </a:r>
            <a:r>
              <a:rPr lang="pl-PL" sz="8800" b="1" dirty="0">
                <a:solidFill>
                  <a:schemeClr val="accent6">
                    <a:lumMod val="50000"/>
                  </a:schemeClr>
                </a:solidFill>
                <a:latin typeface="Winter Break" panose="02000500000000000000" pitchFamily="50" charset="0"/>
              </a:rPr>
              <a:t>y</a:t>
            </a:r>
            <a:r>
              <a:rPr lang="pl-PL" sz="7200" b="1" dirty="0">
                <a:solidFill>
                  <a:schemeClr val="accent6">
                    <a:lumMod val="50000"/>
                  </a:schemeClr>
                </a:solidFill>
                <a:latin typeface="Winter Break" panose="02000500000000000000" pitchFamily="50" charset="0"/>
              </a:rPr>
              <a:t>ć</a:t>
            </a:r>
            <a:r>
              <a:rPr lang="pl-PL" sz="8800" b="1" dirty="0">
                <a:solidFill>
                  <a:schemeClr val="accent6">
                    <a:lumMod val="50000"/>
                  </a:schemeClr>
                </a:solidFill>
                <a:latin typeface="Winter Break" panose="02000500000000000000" pitchFamily="50" charset="0"/>
              </a:rPr>
              <a:t> przydomowy sad?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A9DD29F-6387-4007-832F-E27BA75022E1}"/>
              </a:ext>
            </a:extLst>
          </p:cNvPr>
          <p:cNvSpPr/>
          <p:nvPr/>
        </p:nvSpPr>
        <p:spPr>
          <a:xfrm>
            <a:off x="669702" y="2073500"/>
            <a:ext cx="1085259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indent="-742950" algn="ctr">
              <a:buAutoNum type="arabicPeriod"/>
            </a:pPr>
            <a:endParaRPr lang="pl-PL" sz="3600" dirty="0">
              <a:solidFill>
                <a:srgbClr val="1B2911"/>
              </a:solidFill>
              <a:latin typeface="Winter Break" panose="02000500000000000000" pitchFamily="50" charset="0"/>
            </a:endParaRPr>
          </a:p>
          <a:p>
            <a:pPr algn="ctr"/>
            <a:r>
              <a:rPr lang="pl-PL" sz="3600" dirty="0">
                <a:solidFill>
                  <a:srgbClr val="1B2911"/>
                </a:solidFill>
                <a:latin typeface="Winter Break" panose="02000500000000000000" pitchFamily="50" charset="0"/>
              </a:rPr>
              <a:t>3.	Po przygotowaniach przyst</a:t>
            </a:r>
            <a:r>
              <a:rPr lang="pl-PL" sz="3600" dirty="0">
                <a:solidFill>
                  <a:srgbClr val="1B2911"/>
                </a:solidFill>
                <a:latin typeface="josephsophia" panose="02000505020000020003" pitchFamily="50" charset="0"/>
              </a:rPr>
              <a:t>ę</a:t>
            </a:r>
            <a:r>
              <a:rPr lang="pl-PL" sz="3600" dirty="0">
                <a:solidFill>
                  <a:srgbClr val="1B2911"/>
                </a:solidFill>
                <a:latin typeface="Winter Break" panose="02000500000000000000" pitchFamily="50" charset="0"/>
              </a:rPr>
              <a:t>pujemy do zakupu drzewek owocowych. Kupujemy je tylko w certyfikowanych szkółkach i centrach ogrodniczych.</a:t>
            </a:r>
          </a:p>
          <a:p>
            <a:pPr algn="ctr"/>
            <a:endParaRPr lang="pl-PL" sz="3600" dirty="0">
              <a:solidFill>
                <a:srgbClr val="1B2911"/>
              </a:solidFill>
              <a:latin typeface="Winter Break" panose="02000500000000000000" pitchFamily="50" charset="0"/>
            </a:endParaRPr>
          </a:p>
          <a:p>
            <a:pPr algn="ctr"/>
            <a:r>
              <a:rPr lang="pl-PL" sz="3600" dirty="0">
                <a:solidFill>
                  <a:srgbClr val="1B2911"/>
                </a:solidFill>
                <a:latin typeface="Winter Break" panose="02000500000000000000" pitchFamily="50" charset="0"/>
              </a:rPr>
              <a:t>4. 	Po zakupie mo</a:t>
            </a:r>
            <a:r>
              <a:rPr lang="pl-PL" sz="2800" dirty="0">
                <a:solidFill>
                  <a:srgbClr val="1B2911"/>
                </a:solidFill>
                <a:latin typeface="Winter Break" panose="02000500000000000000" pitchFamily="50" charset="0"/>
              </a:rPr>
              <a:t>ż</a:t>
            </a:r>
            <a:r>
              <a:rPr lang="pl-PL" sz="3600" dirty="0">
                <a:solidFill>
                  <a:srgbClr val="1B2911"/>
                </a:solidFill>
                <a:latin typeface="Winter Break" panose="02000500000000000000" pitchFamily="50" charset="0"/>
              </a:rPr>
              <a:t>na przyst</a:t>
            </a:r>
            <a:r>
              <a:rPr lang="pl-PL" sz="2800" dirty="0">
                <a:solidFill>
                  <a:srgbClr val="1B2911"/>
                </a:solidFill>
                <a:latin typeface="Winter Break" panose="02000500000000000000" pitchFamily="50" charset="0"/>
              </a:rPr>
              <a:t>ą</a:t>
            </a:r>
            <a:r>
              <a:rPr lang="pl-PL" sz="3600" dirty="0">
                <a:solidFill>
                  <a:srgbClr val="1B2911"/>
                </a:solidFill>
                <a:latin typeface="Winter Break" panose="02000500000000000000" pitchFamily="50" charset="0"/>
              </a:rPr>
              <a:t>pi</a:t>
            </a:r>
            <a:r>
              <a:rPr lang="pl-PL" sz="2800" dirty="0">
                <a:solidFill>
                  <a:srgbClr val="1B2911"/>
                </a:solidFill>
                <a:latin typeface="Winter Break" panose="02000500000000000000" pitchFamily="50" charset="0"/>
              </a:rPr>
              <a:t>ć</a:t>
            </a:r>
            <a:r>
              <a:rPr lang="pl-PL" sz="3600" dirty="0">
                <a:solidFill>
                  <a:srgbClr val="1B2911"/>
                </a:solidFill>
                <a:latin typeface="Winter Break" panose="02000500000000000000" pitchFamily="50" charset="0"/>
              </a:rPr>
              <a:t> do sadzenia, pami</a:t>
            </a:r>
            <a:r>
              <a:rPr lang="pl-PL" sz="3600" dirty="0">
                <a:solidFill>
                  <a:srgbClr val="1B2911"/>
                </a:solidFill>
                <a:latin typeface="josephsophia" panose="02000505020000020003" pitchFamily="50" charset="0"/>
              </a:rPr>
              <a:t>ę</a:t>
            </a:r>
            <a:r>
              <a:rPr lang="pl-PL" sz="3600" dirty="0">
                <a:solidFill>
                  <a:srgbClr val="1B2911"/>
                </a:solidFill>
                <a:latin typeface="Winter Break" panose="02000500000000000000" pitchFamily="50" charset="0"/>
              </a:rPr>
              <a:t>taj</a:t>
            </a:r>
            <a:r>
              <a:rPr lang="pl-PL" sz="3600" dirty="0">
                <a:solidFill>
                  <a:srgbClr val="1B2911"/>
                </a:solidFill>
                <a:latin typeface="josephsophia" panose="02000505020000020003" pitchFamily="50" charset="0"/>
              </a:rPr>
              <a:t>ą</a:t>
            </a:r>
            <a:r>
              <a:rPr lang="pl-PL" sz="3600" dirty="0">
                <a:solidFill>
                  <a:srgbClr val="1B2911"/>
                </a:solidFill>
                <a:latin typeface="Winter Break" panose="02000500000000000000" pitchFamily="50" charset="0"/>
              </a:rPr>
              <a:t>c o odpowiednich odst</a:t>
            </a:r>
            <a:r>
              <a:rPr lang="pl-PL" sz="3600" dirty="0">
                <a:solidFill>
                  <a:srgbClr val="1B2911"/>
                </a:solidFill>
                <a:latin typeface="josephsophia" panose="02000505020000020003" pitchFamily="50" charset="0"/>
              </a:rPr>
              <a:t>ę</a:t>
            </a:r>
            <a:r>
              <a:rPr lang="pl-PL" sz="3600" dirty="0">
                <a:solidFill>
                  <a:srgbClr val="1B2911"/>
                </a:solidFill>
                <a:latin typeface="Winter Break" panose="02000500000000000000" pitchFamily="50" charset="0"/>
              </a:rPr>
              <a:t>pach mi</a:t>
            </a:r>
            <a:r>
              <a:rPr lang="pl-PL" sz="3600" dirty="0">
                <a:solidFill>
                  <a:srgbClr val="1B2911"/>
                </a:solidFill>
                <a:latin typeface="josephsophia" panose="02000505020000020003" pitchFamily="50" charset="0"/>
              </a:rPr>
              <a:t>ę</a:t>
            </a:r>
            <a:r>
              <a:rPr lang="pl-PL" sz="3600" dirty="0">
                <a:solidFill>
                  <a:srgbClr val="1B2911"/>
                </a:solidFill>
                <a:latin typeface="Winter Break" panose="02000500000000000000" pitchFamily="50" charset="0"/>
              </a:rPr>
              <a:t>dzy ro</a:t>
            </a:r>
            <a:r>
              <a:rPr lang="pl-PL" sz="3600" dirty="0">
                <a:solidFill>
                  <a:srgbClr val="1B2911"/>
                </a:solidFill>
                <a:latin typeface="josephsophia" panose="02000505020000020003" pitchFamily="50" charset="0"/>
              </a:rPr>
              <a:t>ś</a:t>
            </a:r>
            <a:r>
              <a:rPr lang="pl-PL" sz="3600" dirty="0">
                <a:solidFill>
                  <a:srgbClr val="1B2911"/>
                </a:solidFill>
                <a:latin typeface="Winter Break" panose="02000500000000000000" pitchFamily="50" charset="0"/>
              </a:rPr>
              <a:t>linami.</a:t>
            </a:r>
          </a:p>
          <a:p>
            <a:pPr marL="742950" indent="-742950" algn="ctr">
              <a:buAutoNum type="arabicPeriod"/>
            </a:pPr>
            <a:endParaRPr lang="pl-PL" sz="3600" dirty="0">
              <a:solidFill>
                <a:srgbClr val="1B2911"/>
              </a:solidFill>
              <a:latin typeface="Winter Break" panose="020005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29695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C78230-E414-46E0-8A3D-140E95ECBB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06897" y="2567051"/>
            <a:ext cx="10358511" cy="2387600"/>
          </a:xfrm>
        </p:spPr>
        <p:txBody>
          <a:bodyPr>
            <a:normAutofit fontScale="90000"/>
          </a:bodyPr>
          <a:lstStyle/>
          <a:p>
            <a:r>
              <a:rPr lang="pl-PL" sz="13800" b="1" dirty="0">
                <a:solidFill>
                  <a:schemeClr val="accent6">
                    <a:lumMod val="50000"/>
                  </a:schemeClr>
                </a:solidFill>
                <a:latin typeface="Stay Wildy Personal Use Only" pitchFamily="2" charset="0"/>
              </a:rPr>
              <a:t>DRZEWA I KRZEWY OWOCOWE</a:t>
            </a:r>
          </a:p>
        </p:txBody>
      </p:sp>
    </p:spTree>
    <p:extLst>
      <p:ext uri="{BB962C8B-B14F-4D97-AF65-F5344CB8AC3E}">
        <p14:creationId xmlns:p14="http://schemas.microsoft.com/office/powerpoint/2010/main" val="32281696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>
            <a:extLst>
              <a:ext uri="{FF2B5EF4-FFF2-40B4-BE49-F238E27FC236}">
                <a16:creationId xmlns:a16="http://schemas.microsoft.com/office/drawing/2014/main" id="{25E60965-95B0-4DFA-BC8F-E43548EC3E18}"/>
              </a:ext>
            </a:extLst>
          </p:cNvPr>
          <p:cNvSpPr txBox="1"/>
          <p:nvPr/>
        </p:nvSpPr>
        <p:spPr>
          <a:xfrm>
            <a:off x="1020904" y="315545"/>
            <a:ext cx="121975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>
                <a:solidFill>
                  <a:schemeClr val="bg1"/>
                </a:solidFill>
                <a:latin typeface="Stay Wildy Personal Use Only" pitchFamily="2" charset="0"/>
              </a:rPr>
              <a:t>BRATEK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E8327376-B245-439A-86DC-D8F838135AD4}"/>
              </a:ext>
            </a:extLst>
          </p:cNvPr>
          <p:cNvSpPr txBox="1"/>
          <p:nvPr/>
        </p:nvSpPr>
        <p:spPr>
          <a:xfrm>
            <a:off x="8910140" y="315545"/>
            <a:ext cx="22861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>
                <a:solidFill>
                  <a:schemeClr val="bg1"/>
                </a:solidFill>
                <a:latin typeface="Stay Wildy Personal Use Only" pitchFamily="2" charset="0"/>
              </a:rPr>
              <a:t>PRZYLASZCZKA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00F4E15-B234-45B8-8DFD-44F2875F39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5721" y="315545"/>
            <a:ext cx="4521915" cy="29460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31CB86CC-CAF9-4830-98BF-8541D3F88D27}"/>
              </a:ext>
            </a:extLst>
          </p:cNvPr>
          <p:cNvSpPr txBox="1"/>
          <p:nvPr/>
        </p:nvSpPr>
        <p:spPr>
          <a:xfrm>
            <a:off x="1020904" y="331643"/>
            <a:ext cx="140243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>
                <a:latin typeface="Stay Wildy Personal Use Only" pitchFamily="2" charset="0"/>
              </a:rPr>
              <a:t>JAB</a:t>
            </a:r>
            <a:r>
              <a:rPr lang="pl-PL" sz="3600" dirty="0">
                <a:latin typeface="Winter Break" panose="02000500000000000000" pitchFamily="50" charset="0"/>
              </a:rPr>
              <a:t>Ł</a:t>
            </a:r>
            <a:r>
              <a:rPr lang="pl-PL" sz="4000" dirty="0">
                <a:latin typeface="Stay Wildy Personal Use Only" pitchFamily="2" charset="0"/>
              </a:rPr>
              <a:t>O</a:t>
            </a:r>
            <a:r>
              <a:rPr lang="pl-PL" sz="3200" b="1" dirty="0">
                <a:latin typeface="Stay Wildy Personal Use Only" pitchFamily="2" charset="0"/>
              </a:rPr>
              <a:t>Ń</a:t>
            </a:r>
            <a:endParaRPr lang="pl-PL" sz="4000" b="1" dirty="0">
              <a:latin typeface="Stay Wildy Personal Use Only" pitchFamily="2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C2B8457-89C9-48AA-9F73-3A731E878C9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726" y="3580326"/>
            <a:ext cx="4536910" cy="294603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CCF7091A-FFCE-4278-82C9-0E0C58198247}"/>
              </a:ext>
            </a:extLst>
          </p:cNvPr>
          <p:cNvSpPr txBox="1"/>
          <p:nvPr/>
        </p:nvSpPr>
        <p:spPr>
          <a:xfrm>
            <a:off x="1020904" y="5783053"/>
            <a:ext cx="111049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b="1" dirty="0">
                <a:latin typeface="josephsophia" panose="02000505020000020003" pitchFamily="50" charset="0"/>
              </a:rPr>
              <a:t>Ś</a:t>
            </a:r>
            <a:r>
              <a:rPr lang="pl-PL" sz="4000" dirty="0">
                <a:latin typeface="Stay Wildy Personal Use Only" pitchFamily="2" charset="0"/>
              </a:rPr>
              <a:t>LIWA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566EE32-42A1-4EA0-A5FA-1E4B98F2808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4366" y="331643"/>
            <a:ext cx="4420773" cy="294603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9DE51049-4004-473F-9E20-178A32356946}"/>
              </a:ext>
            </a:extLst>
          </p:cNvPr>
          <p:cNvSpPr txBox="1"/>
          <p:nvPr/>
        </p:nvSpPr>
        <p:spPr>
          <a:xfrm>
            <a:off x="6725619" y="2553689"/>
            <a:ext cx="123065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>
                <a:solidFill>
                  <a:schemeClr val="bg1"/>
                </a:solidFill>
                <a:latin typeface="Stay Wildy Personal Use Only" pitchFamily="2" charset="0"/>
              </a:rPr>
              <a:t>GRUSZA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CB8A6FB-0CBC-4826-B11B-A33CB645B87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9182" y="3580326"/>
            <a:ext cx="4445957" cy="294560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F909647D-5728-49AA-BFC8-CFBCDB520F48}"/>
              </a:ext>
            </a:extLst>
          </p:cNvPr>
          <p:cNvSpPr txBox="1"/>
          <p:nvPr/>
        </p:nvSpPr>
        <p:spPr>
          <a:xfrm>
            <a:off x="9009554" y="3580326"/>
            <a:ext cx="20922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>
                <a:latin typeface="Stay Wildy Personal Use Only" pitchFamily="2" charset="0"/>
              </a:rPr>
              <a:t>BRZOSKWINIA</a:t>
            </a:r>
          </a:p>
        </p:txBody>
      </p:sp>
    </p:spTree>
    <p:extLst>
      <p:ext uri="{BB962C8B-B14F-4D97-AF65-F5344CB8AC3E}">
        <p14:creationId xmlns:p14="http://schemas.microsoft.com/office/powerpoint/2010/main" val="37500167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1392991-BDDF-4475-92E2-BEB5960D61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904" y="224947"/>
            <a:ext cx="4521915" cy="29621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25E60965-95B0-4DFA-BC8F-E43548EC3E18}"/>
              </a:ext>
            </a:extLst>
          </p:cNvPr>
          <p:cNvSpPr txBox="1"/>
          <p:nvPr/>
        </p:nvSpPr>
        <p:spPr>
          <a:xfrm>
            <a:off x="3496874" y="2588673"/>
            <a:ext cx="204594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>
                <a:solidFill>
                  <a:schemeClr val="bg1"/>
                </a:solidFill>
                <a:latin typeface="Stay Wildy Personal Use Only" pitchFamily="2" charset="0"/>
              </a:rPr>
              <a:t>PIERWIOSNEK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96ECCF3-D165-4AE9-9136-07F79EB93799}"/>
              </a:ext>
            </a:extLst>
          </p:cNvPr>
          <p:cNvSpPr txBox="1"/>
          <p:nvPr/>
        </p:nvSpPr>
        <p:spPr>
          <a:xfrm>
            <a:off x="3496874" y="3670703"/>
            <a:ext cx="116519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>
                <a:solidFill>
                  <a:schemeClr val="bg1"/>
                </a:solidFill>
                <a:latin typeface="Stay Wildy Personal Use Only" pitchFamily="2" charset="0"/>
              </a:rPr>
              <a:t>FIO</a:t>
            </a:r>
            <a:r>
              <a:rPr lang="pl-PL" sz="3600" dirty="0">
                <a:solidFill>
                  <a:schemeClr val="bg1"/>
                </a:solidFill>
                <a:latin typeface="Segoe UI Historic" panose="020B0502040204020203" pitchFamily="34" charset="0"/>
                <a:ea typeface="Segoe UI Historic" panose="020B0502040204020203" pitchFamily="34" charset="0"/>
                <a:cs typeface="Segoe UI Historic" panose="020B0502040204020203" pitchFamily="34" charset="0"/>
              </a:rPr>
              <a:t>Ł</a:t>
            </a:r>
            <a:r>
              <a:rPr lang="pl-PL" sz="4000" dirty="0">
                <a:solidFill>
                  <a:schemeClr val="bg1"/>
                </a:solidFill>
                <a:latin typeface="Stay Wildy Personal Use Only" pitchFamily="2" charset="0"/>
              </a:rPr>
              <a:t>EK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37D9445-1ADC-414C-A522-7A828207C17B}"/>
              </a:ext>
            </a:extLst>
          </p:cNvPr>
          <p:cNvSpPr txBox="1"/>
          <p:nvPr/>
        </p:nvSpPr>
        <p:spPr>
          <a:xfrm>
            <a:off x="9331794" y="321546"/>
            <a:ext cx="173797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>
                <a:solidFill>
                  <a:schemeClr val="bg1"/>
                </a:solidFill>
                <a:latin typeface="Stay Wildy Personal Use Only" pitchFamily="2" charset="0"/>
              </a:rPr>
              <a:t>STOKROTKA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3DD9D5D-0609-4996-B121-94378F0EE61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904" y="224947"/>
            <a:ext cx="4521915" cy="29621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64BE716-E772-40A0-99AD-3C5B5DBCC37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030" y="3561442"/>
            <a:ext cx="4565789" cy="294927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F34AC51-B69E-4ED0-8A84-690FC6BB3C4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9181" y="224947"/>
            <a:ext cx="4420589" cy="29621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117326CD-872E-4B63-90D1-D889217F4EEA}"/>
              </a:ext>
            </a:extLst>
          </p:cNvPr>
          <p:cNvSpPr txBox="1"/>
          <p:nvPr/>
        </p:nvSpPr>
        <p:spPr>
          <a:xfrm>
            <a:off x="1214087" y="347287"/>
            <a:ext cx="126720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>
                <a:latin typeface="Stay Wildy Personal Use Only" pitchFamily="2" charset="0"/>
              </a:rPr>
              <a:t>MORELA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8C49AD3-1D49-4FC9-A3C6-FA517C5D2760}"/>
              </a:ext>
            </a:extLst>
          </p:cNvPr>
          <p:cNvSpPr txBox="1"/>
          <p:nvPr/>
        </p:nvSpPr>
        <p:spPr>
          <a:xfrm>
            <a:off x="3150606" y="5802827"/>
            <a:ext cx="130580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>
                <a:latin typeface="Stay Wildy Personal Use Only" pitchFamily="2" charset="0"/>
              </a:rPr>
              <a:t>WI</a:t>
            </a:r>
            <a:r>
              <a:rPr lang="pl-PL" sz="3600" b="1" dirty="0">
                <a:latin typeface="josephsophia" panose="02000505020000020003" pitchFamily="50" charset="0"/>
              </a:rPr>
              <a:t>Ś</a:t>
            </a:r>
            <a:r>
              <a:rPr lang="pl-PL" sz="4000" dirty="0">
                <a:latin typeface="Stay Wildy Personal Use Only" pitchFamily="2" charset="0"/>
              </a:rPr>
              <a:t>NIA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7A1C884-D67B-4834-B760-3616377CE4CB}"/>
              </a:ext>
            </a:extLst>
          </p:cNvPr>
          <p:cNvSpPr txBox="1"/>
          <p:nvPr/>
        </p:nvSpPr>
        <p:spPr>
          <a:xfrm>
            <a:off x="6831099" y="321546"/>
            <a:ext cx="179190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>
                <a:latin typeface="Stay Wildy Personal Use Only" pitchFamily="2" charset="0"/>
              </a:rPr>
              <a:t>CZERE</a:t>
            </a:r>
            <a:r>
              <a:rPr lang="pl-PL" sz="3600" b="1" dirty="0">
                <a:latin typeface="josephsophia" panose="02000505020000020003" pitchFamily="50" charset="0"/>
              </a:rPr>
              <a:t>Ś</a:t>
            </a:r>
            <a:r>
              <a:rPr lang="pl-PL" sz="4000" dirty="0">
                <a:latin typeface="Stay Wildy Personal Use Only" pitchFamily="2" charset="0"/>
              </a:rPr>
              <a:t>NIA</a:t>
            </a:r>
          </a:p>
        </p:txBody>
      </p:sp>
    </p:spTree>
    <p:extLst>
      <p:ext uri="{BB962C8B-B14F-4D97-AF65-F5344CB8AC3E}">
        <p14:creationId xmlns:p14="http://schemas.microsoft.com/office/powerpoint/2010/main" val="40544089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1392991-BDDF-4475-92E2-BEB5960D61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904" y="224947"/>
            <a:ext cx="4521915" cy="29621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25E60965-95B0-4DFA-BC8F-E43548EC3E18}"/>
              </a:ext>
            </a:extLst>
          </p:cNvPr>
          <p:cNvSpPr txBox="1"/>
          <p:nvPr/>
        </p:nvSpPr>
        <p:spPr>
          <a:xfrm>
            <a:off x="3496874" y="2588673"/>
            <a:ext cx="204594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>
                <a:solidFill>
                  <a:schemeClr val="bg1"/>
                </a:solidFill>
                <a:latin typeface="Stay Wildy Personal Use Only" pitchFamily="2" charset="0"/>
              </a:rPr>
              <a:t>PIERWIOSNEK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3DD9D5D-0609-4996-B121-94378F0EE61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904" y="224947"/>
            <a:ext cx="4521915" cy="29621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117326CD-872E-4B63-90D1-D889217F4EEA}"/>
              </a:ext>
            </a:extLst>
          </p:cNvPr>
          <p:cNvSpPr txBox="1"/>
          <p:nvPr/>
        </p:nvSpPr>
        <p:spPr>
          <a:xfrm>
            <a:off x="1214087" y="347287"/>
            <a:ext cx="126720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>
                <a:latin typeface="Stay Wildy Personal Use Only" pitchFamily="2" charset="0"/>
              </a:rPr>
              <a:t>MORELA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8C49AD3-1D49-4FC9-A3C6-FA517C5D2760}"/>
              </a:ext>
            </a:extLst>
          </p:cNvPr>
          <p:cNvSpPr txBox="1"/>
          <p:nvPr/>
        </p:nvSpPr>
        <p:spPr>
          <a:xfrm>
            <a:off x="3150606" y="5802827"/>
            <a:ext cx="130580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>
                <a:latin typeface="Stay Wildy Personal Use Only" pitchFamily="2" charset="0"/>
              </a:rPr>
              <a:t>WI</a:t>
            </a:r>
            <a:r>
              <a:rPr lang="pl-PL" sz="3600" b="1" dirty="0">
                <a:latin typeface="josephsophia" panose="02000505020000020003" pitchFamily="50" charset="0"/>
              </a:rPr>
              <a:t>Ś</a:t>
            </a:r>
            <a:r>
              <a:rPr lang="pl-PL" sz="4000" dirty="0">
                <a:latin typeface="Stay Wildy Personal Use Only" pitchFamily="2" charset="0"/>
              </a:rPr>
              <a:t>NIA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7E34429-4A53-4B0F-B743-31355098EDF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20902" y="224947"/>
            <a:ext cx="4521914" cy="29621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A80E3AE-D33C-4A24-85BC-11DAF388D64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902" y="3561442"/>
            <a:ext cx="4521914" cy="29621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A37D9445-1ADC-414C-A522-7A828207C17B}"/>
              </a:ext>
            </a:extLst>
          </p:cNvPr>
          <p:cNvSpPr txBox="1"/>
          <p:nvPr/>
        </p:nvSpPr>
        <p:spPr>
          <a:xfrm>
            <a:off x="1214087" y="2479196"/>
            <a:ext cx="115602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>
                <a:solidFill>
                  <a:schemeClr val="bg1"/>
                </a:solidFill>
                <a:latin typeface="Stay Wildy Personal Use Only" pitchFamily="2" charset="0"/>
              </a:rPr>
              <a:t>AGREST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7F86055-851C-435A-BC12-62AFE76E814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9183" y="252021"/>
            <a:ext cx="4440754" cy="293506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095F8E0E-AC77-404A-969E-A48AD3B40B2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9183" y="3561442"/>
            <a:ext cx="4440753" cy="29465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DFEE17AE-E778-4FB4-B427-0489B2C72C2C}"/>
              </a:ext>
            </a:extLst>
          </p:cNvPr>
          <p:cNvSpPr txBox="1"/>
          <p:nvPr/>
        </p:nvSpPr>
        <p:spPr>
          <a:xfrm>
            <a:off x="1066055" y="5833167"/>
            <a:ext cx="178061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>
                <a:latin typeface="Stay Wildy Personal Use Only" pitchFamily="2" charset="0"/>
              </a:rPr>
              <a:t>PORZECZKA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99087CED-BD89-49E4-9F59-2270C21905EE}"/>
              </a:ext>
            </a:extLst>
          </p:cNvPr>
          <p:cNvSpPr txBox="1"/>
          <p:nvPr/>
        </p:nvSpPr>
        <p:spPr>
          <a:xfrm>
            <a:off x="6827130" y="256170"/>
            <a:ext cx="121392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>
                <a:solidFill>
                  <a:schemeClr val="bg1"/>
                </a:solidFill>
                <a:latin typeface="Stay Wildy Personal Use Only" pitchFamily="2" charset="0"/>
              </a:rPr>
              <a:t>MALINA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C22907D-C92F-4FE7-B796-0901798352B6}"/>
              </a:ext>
            </a:extLst>
          </p:cNvPr>
          <p:cNvSpPr txBox="1"/>
          <p:nvPr/>
        </p:nvSpPr>
        <p:spPr>
          <a:xfrm>
            <a:off x="9557450" y="5800060"/>
            <a:ext cx="126880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>
                <a:solidFill>
                  <a:schemeClr val="bg1"/>
                </a:solidFill>
                <a:latin typeface="Stay Wildy Personal Use Only" pitchFamily="2" charset="0"/>
              </a:rPr>
              <a:t>JE</a:t>
            </a:r>
            <a:r>
              <a:rPr lang="pl-PL" sz="3200" dirty="0">
                <a:solidFill>
                  <a:schemeClr val="bg1"/>
                </a:solidFill>
                <a:latin typeface="Stay Wildy Personal Use Only" pitchFamily="2" charset="0"/>
              </a:rPr>
              <a:t>Ż</a:t>
            </a:r>
            <a:r>
              <a:rPr lang="pl-PL" sz="4000" dirty="0">
                <a:solidFill>
                  <a:schemeClr val="bg1"/>
                </a:solidFill>
                <a:latin typeface="Stay Wildy Personal Use Only" pitchFamily="2" charset="0"/>
              </a:rPr>
              <a:t>YNA</a:t>
            </a:r>
          </a:p>
        </p:txBody>
      </p:sp>
    </p:spTree>
    <p:extLst>
      <p:ext uri="{BB962C8B-B14F-4D97-AF65-F5344CB8AC3E}">
        <p14:creationId xmlns:p14="http://schemas.microsoft.com/office/powerpoint/2010/main" val="28946281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1392991-BDDF-4475-92E2-BEB5960D61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904" y="224947"/>
            <a:ext cx="4521915" cy="29621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25E60965-95B0-4DFA-BC8F-E43548EC3E18}"/>
              </a:ext>
            </a:extLst>
          </p:cNvPr>
          <p:cNvSpPr txBox="1"/>
          <p:nvPr/>
        </p:nvSpPr>
        <p:spPr>
          <a:xfrm>
            <a:off x="3496874" y="2588673"/>
            <a:ext cx="204594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>
                <a:solidFill>
                  <a:schemeClr val="bg1"/>
                </a:solidFill>
                <a:latin typeface="Stay Wildy Personal Use Only" pitchFamily="2" charset="0"/>
              </a:rPr>
              <a:t>PIERWIOSNEK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3DD9D5D-0609-4996-B121-94378F0EE61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904" y="224947"/>
            <a:ext cx="4521915" cy="29621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117326CD-872E-4B63-90D1-D889217F4EEA}"/>
              </a:ext>
            </a:extLst>
          </p:cNvPr>
          <p:cNvSpPr txBox="1"/>
          <p:nvPr/>
        </p:nvSpPr>
        <p:spPr>
          <a:xfrm>
            <a:off x="1214087" y="347287"/>
            <a:ext cx="126720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>
                <a:latin typeface="Stay Wildy Personal Use Only" pitchFamily="2" charset="0"/>
              </a:rPr>
              <a:t>MORELA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7E34429-4A53-4B0F-B743-31355098EDF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20902" y="224947"/>
            <a:ext cx="4521914" cy="29621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F60A096-B66D-4508-832E-F580780707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902" y="224084"/>
            <a:ext cx="4521914" cy="29621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A37D9445-1ADC-414C-A522-7A828207C17B}"/>
              </a:ext>
            </a:extLst>
          </p:cNvPr>
          <p:cNvSpPr txBox="1"/>
          <p:nvPr/>
        </p:nvSpPr>
        <p:spPr>
          <a:xfrm>
            <a:off x="3728240" y="2533072"/>
            <a:ext cx="163782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>
                <a:latin typeface="Stay Wildy Personal Use Only" pitchFamily="2" charset="0"/>
              </a:rPr>
              <a:t>BOR</a:t>
            </a:r>
            <a:r>
              <a:rPr lang="pl-PL" sz="3200" dirty="0">
                <a:latin typeface="Stay Wildy Personal Use Only" pitchFamily="2" charset="0"/>
              </a:rPr>
              <a:t>Ó</a:t>
            </a:r>
            <a:r>
              <a:rPr lang="pl-PL" sz="4000" dirty="0">
                <a:latin typeface="Stay Wildy Personal Use Only" pitchFamily="2" charset="0"/>
              </a:rPr>
              <a:t>WKA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BA48C61-0F19-4FE8-ADE7-CF94E79C5FF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9183" y="224946"/>
            <a:ext cx="4444336" cy="29621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06AA271A-394D-4EE1-BBA9-9BD0F20A7737}"/>
              </a:ext>
            </a:extLst>
          </p:cNvPr>
          <p:cNvSpPr txBox="1"/>
          <p:nvPr/>
        </p:nvSpPr>
        <p:spPr>
          <a:xfrm>
            <a:off x="6827129" y="2497639"/>
            <a:ext cx="181543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>
                <a:solidFill>
                  <a:schemeClr val="bg1"/>
                </a:solidFill>
                <a:latin typeface="Stay Wildy Personal Use Only" pitchFamily="2" charset="0"/>
              </a:rPr>
              <a:t>WINOGRONO</a:t>
            </a:r>
          </a:p>
        </p:txBody>
      </p:sp>
    </p:spTree>
    <p:extLst>
      <p:ext uri="{BB962C8B-B14F-4D97-AF65-F5344CB8AC3E}">
        <p14:creationId xmlns:p14="http://schemas.microsoft.com/office/powerpoint/2010/main" val="39117705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C78230-E414-46E0-8A3D-140E95ECBB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6744" y="4174187"/>
            <a:ext cx="10358511" cy="2387600"/>
          </a:xfrm>
        </p:spPr>
        <p:txBody>
          <a:bodyPr>
            <a:normAutofit fontScale="90000"/>
          </a:bodyPr>
          <a:lstStyle/>
          <a:p>
            <a:r>
              <a:rPr lang="pl-PL" sz="13800" b="1" dirty="0">
                <a:solidFill>
                  <a:schemeClr val="accent6">
                    <a:lumMod val="50000"/>
                  </a:schemeClr>
                </a:solidFill>
                <a:latin typeface="Stay Wildy Personal Use Only" pitchFamily="2" charset="0"/>
              </a:rPr>
              <a:t>WIOSNA </a:t>
            </a:r>
            <a:br>
              <a:rPr lang="pl-PL" sz="13800" b="1" dirty="0">
                <a:solidFill>
                  <a:schemeClr val="accent6">
                    <a:lumMod val="50000"/>
                  </a:schemeClr>
                </a:solidFill>
                <a:latin typeface="Stay Wildy Personal Use Only" pitchFamily="2" charset="0"/>
              </a:rPr>
            </a:br>
            <a:r>
              <a:rPr lang="pl-PL" sz="13800" b="1" dirty="0">
                <a:solidFill>
                  <a:schemeClr val="accent6">
                    <a:lumMod val="50000"/>
                  </a:schemeClr>
                </a:solidFill>
                <a:latin typeface="Stay Wildy Personal Use Only" pitchFamily="2" charset="0"/>
              </a:rPr>
              <a:t>W OGRODZIE</a:t>
            </a:r>
            <a:br>
              <a:rPr lang="pl-PL" sz="13800" b="1" dirty="0">
                <a:solidFill>
                  <a:schemeClr val="accent6">
                    <a:lumMod val="50000"/>
                  </a:schemeClr>
                </a:solidFill>
                <a:latin typeface="Stay Wildy Personal Use Only" pitchFamily="2" charset="0"/>
              </a:rPr>
            </a:br>
            <a:endParaRPr lang="pl-PL" sz="13800" b="1" dirty="0">
              <a:solidFill>
                <a:schemeClr val="accent6">
                  <a:lumMod val="50000"/>
                </a:schemeClr>
              </a:solidFill>
              <a:latin typeface="Comic Sans MS" panose="030F0702030302020204" pitchFamily="66" charset="0"/>
              <a:ea typeface="MS Gothic" panose="020B0609070205080204" pitchFamily="49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0188916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C78230-E414-46E0-8A3D-140E95ECBB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6744" y="-214068"/>
            <a:ext cx="10358511" cy="2387600"/>
          </a:xfrm>
        </p:spPr>
        <p:txBody>
          <a:bodyPr>
            <a:normAutofit/>
          </a:bodyPr>
          <a:lstStyle/>
          <a:p>
            <a:r>
              <a:rPr lang="pl-PL" sz="13800" b="1" dirty="0">
                <a:solidFill>
                  <a:schemeClr val="accent6">
                    <a:lumMod val="50000"/>
                  </a:schemeClr>
                </a:solidFill>
                <a:latin typeface="Winter Break" panose="02000500000000000000" pitchFamily="50" charset="0"/>
              </a:rPr>
              <a:t>Co to jest </a:t>
            </a:r>
            <a:r>
              <a:rPr lang="pl-PL" sz="13800" b="1" dirty="0">
                <a:solidFill>
                  <a:schemeClr val="accent6">
                    <a:lumMod val="50000"/>
                  </a:schemeClr>
                </a:solidFill>
                <a:latin typeface="Winter Break" panose="02000500000000000000" pitchFamily="50" charset="0"/>
                <a:cs typeface="MV Boli" panose="02000500030200090000" pitchFamily="2" charset="0"/>
              </a:rPr>
              <a:t>ogród?</a:t>
            </a:r>
            <a:endParaRPr lang="pl-PL" sz="13800" b="1" dirty="0">
              <a:solidFill>
                <a:schemeClr val="accent6">
                  <a:lumMod val="50000"/>
                </a:schemeClr>
              </a:solidFill>
              <a:latin typeface="Winter Break" panose="02000500000000000000" pitchFamily="50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A9DD29F-6387-4007-832F-E27BA75022E1}"/>
              </a:ext>
            </a:extLst>
          </p:cNvPr>
          <p:cNvSpPr/>
          <p:nvPr/>
        </p:nvSpPr>
        <p:spPr>
          <a:xfrm>
            <a:off x="562377" y="2830355"/>
            <a:ext cx="540054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4800" dirty="0">
                <a:solidFill>
                  <a:srgbClr val="1B2911"/>
                </a:solidFill>
                <a:latin typeface="Winter Break" panose="02000500000000000000" pitchFamily="50" charset="0"/>
              </a:rPr>
              <a:t>Ogród to miejsce, w którym sadzi si</a:t>
            </a:r>
            <a:r>
              <a:rPr lang="pl-PL" sz="4800" dirty="0">
                <a:solidFill>
                  <a:srgbClr val="1B2911"/>
                </a:solidFill>
                <a:latin typeface="josephsophia" panose="02000505020000020003" pitchFamily="50" charset="0"/>
              </a:rPr>
              <a:t>ę</a:t>
            </a:r>
            <a:r>
              <a:rPr lang="pl-PL" sz="4800" dirty="0">
                <a:solidFill>
                  <a:srgbClr val="1B2911"/>
                </a:solidFill>
                <a:latin typeface="Winter Break" panose="02000500000000000000" pitchFamily="50" charset="0"/>
              </a:rPr>
              <a:t> i piel</a:t>
            </a:r>
            <a:r>
              <a:rPr lang="pl-PL" sz="4800" dirty="0">
                <a:solidFill>
                  <a:srgbClr val="1B2911"/>
                </a:solidFill>
                <a:latin typeface="josephsophia" panose="02000505020000020003" pitchFamily="50" charset="0"/>
              </a:rPr>
              <a:t>ę</a:t>
            </a:r>
            <a:r>
              <a:rPr lang="pl-PL" sz="4800" dirty="0">
                <a:solidFill>
                  <a:srgbClr val="1B2911"/>
                </a:solidFill>
                <a:latin typeface="Winter Break" panose="02000500000000000000" pitchFamily="50" charset="0"/>
              </a:rPr>
              <a:t>gnuje ro</a:t>
            </a:r>
            <a:r>
              <a:rPr lang="pl-PL" sz="4800" dirty="0">
                <a:solidFill>
                  <a:srgbClr val="1B2911"/>
                </a:solidFill>
                <a:latin typeface="josephsophia" panose="02000505020000020003" pitchFamily="50" charset="0"/>
              </a:rPr>
              <a:t>ś</a:t>
            </a:r>
            <a:r>
              <a:rPr lang="pl-PL" sz="4800" dirty="0">
                <a:solidFill>
                  <a:srgbClr val="1B2911"/>
                </a:solidFill>
                <a:latin typeface="Winter Break" panose="02000500000000000000" pitchFamily="50" charset="0"/>
              </a:rPr>
              <a:t>liny.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5E9AEE8-DF0B-443C-B0B9-E84ABBA77A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9084" y="2463722"/>
            <a:ext cx="5400539" cy="341176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64219748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C78230-E414-46E0-8A3D-140E95ECBB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64474" y="-597436"/>
            <a:ext cx="10358511" cy="2387600"/>
          </a:xfrm>
        </p:spPr>
        <p:txBody>
          <a:bodyPr>
            <a:noAutofit/>
          </a:bodyPr>
          <a:lstStyle/>
          <a:p>
            <a:r>
              <a:rPr lang="pl-PL" sz="10300" b="1" dirty="0">
                <a:solidFill>
                  <a:schemeClr val="accent6">
                    <a:lumMod val="50000"/>
                  </a:schemeClr>
                </a:solidFill>
                <a:latin typeface="Winter Break" panose="02000500000000000000" pitchFamily="50" charset="0"/>
              </a:rPr>
              <a:t>Kto pracuje w ogrodzie?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A9DD29F-6387-4007-832F-E27BA75022E1}"/>
              </a:ext>
            </a:extLst>
          </p:cNvPr>
          <p:cNvSpPr/>
          <p:nvPr/>
        </p:nvSpPr>
        <p:spPr>
          <a:xfrm>
            <a:off x="6095999" y="2572777"/>
            <a:ext cx="540054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4800" dirty="0">
                <a:solidFill>
                  <a:srgbClr val="1B2911"/>
                </a:solidFill>
                <a:latin typeface="Winter Break" panose="02000500000000000000" pitchFamily="50" charset="0"/>
              </a:rPr>
              <a:t>Osoba pracuj</a:t>
            </a:r>
            <a:r>
              <a:rPr lang="pl-PL" sz="4800" dirty="0">
                <a:solidFill>
                  <a:srgbClr val="1B2911"/>
                </a:solidFill>
                <a:latin typeface="josephsophia" panose="02000505020000020003" pitchFamily="50" charset="0"/>
              </a:rPr>
              <a:t>ą</a:t>
            </a:r>
            <a:r>
              <a:rPr lang="pl-PL" sz="4800" dirty="0">
                <a:solidFill>
                  <a:srgbClr val="1B2911"/>
                </a:solidFill>
                <a:latin typeface="Winter Break" panose="02000500000000000000" pitchFamily="50" charset="0"/>
              </a:rPr>
              <a:t>ca w ogrodzie, która dba o znajduj</a:t>
            </a:r>
            <a:r>
              <a:rPr lang="pl-PL" sz="4800" dirty="0">
                <a:solidFill>
                  <a:srgbClr val="1B2911"/>
                </a:solidFill>
                <a:latin typeface="josephsophia" panose="02000505020000020003" pitchFamily="50" charset="0"/>
              </a:rPr>
              <a:t>ą</a:t>
            </a:r>
            <a:r>
              <a:rPr lang="pl-PL" sz="4800" dirty="0">
                <a:solidFill>
                  <a:srgbClr val="1B2911"/>
                </a:solidFill>
                <a:latin typeface="Winter Break" panose="02000500000000000000" pitchFamily="50" charset="0"/>
              </a:rPr>
              <a:t>ce si</a:t>
            </a:r>
            <a:r>
              <a:rPr lang="pl-PL" sz="4800" dirty="0">
                <a:solidFill>
                  <a:srgbClr val="1B2911"/>
                </a:solidFill>
                <a:latin typeface="josephsophia" panose="02000505020000020003" pitchFamily="50" charset="0"/>
              </a:rPr>
              <a:t>ę</a:t>
            </a:r>
            <a:r>
              <a:rPr lang="pl-PL" sz="4800" dirty="0">
                <a:solidFill>
                  <a:srgbClr val="1B2911"/>
                </a:solidFill>
                <a:latin typeface="Winter Break" panose="02000500000000000000" pitchFamily="50" charset="0"/>
              </a:rPr>
              <a:t> w nim ro</a:t>
            </a:r>
            <a:r>
              <a:rPr lang="pl-PL" sz="4800" dirty="0">
                <a:solidFill>
                  <a:srgbClr val="1B2911"/>
                </a:solidFill>
                <a:latin typeface="josephsophia" panose="02000505020000020003" pitchFamily="50" charset="0"/>
              </a:rPr>
              <a:t>ś</a:t>
            </a:r>
            <a:r>
              <a:rPr lang="pl-PL" sz="4800" dirty="0">
                <a:solidFill>
                  <a:srgbClr val="1B2911"/>
                </a:solidFill>
                <a:latin typeface="Winter Break" panose="02000500000000000000" pitchFamily="50" charset="0"/>
              </a:rPr>
              <a:t>liny to ogrodnik.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1066C47-98AA-435B-9DA7-A3BCE52473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94096" y="1790164"/>
            <a:ext cx="4000636" cy="4488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063045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C78230-E414-46E0-8A3D-140E95ECBB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6744" y="-417132"/>
            <a:ext cx="10358511" cy="2387600"/>
          </a:xfrm>
        </p:spPr>
        <p:txBody>
          <a:bodyPr>
            <a:noAutofit/>
          </a:bodyPr>
          <a:lstStyle/>
          <a:p>
            <a:r>
              <a:rPr lang="pl-PL" sz="11500" b="1" dirty="0">
                <a:solidFill>
                  <a:schemeClr val="accent6">
                    <a:lumMod val="50000"/>
                  </a:schemeClr>
                </a:solidFill>
                <a:latin typeface="Winter Break" panose="02000500000000000000" pitchFamily="50" charset="0"/>
              </a:rPr>
              <a:t>Ogród wiosn</a:t>
            </a:r>
            <a:r>
              <a:rPr lang="pl-PL" sz="11500" b="1" dirty="0">
                <a:solidFill>
                  <a:schemeClr val="accent6">
                    <a:lumMod val="50000"/>
                  </a:schemeClr>
                </a:solidFill>
                <a:latin typeface="josephsophia" panose="02000505020000020003" pitchFamily="50" charset="0"/>
              </a:rPr>
              <a:t>ą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A9DD29F-6387-4007-832F-E27BA75022E1}"/>
              </a:ext>
            </a:extLst>
          </p:cNvPr>
          <p:cNvSpPr/>
          <p:nvPr/>
        </p:nvSpPr>
        <p:spPr>
          <a:xfrm>
            <a:off x="669702" y="2073500"/>
            <a:ext cx="10852596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4400" dirty="0">
                <a:solidFill>
                  <a:srgbClr val="1B2911"/>
                </a:solidFill>
                <a:latin typeface="Winter Break" panose="02000500000000000000" pitchFamily="50" charset="0"/>
              </a:rPr>
              <a:t>Wiosna to przepi</a:t>
            </a:r>
            <a:r>
              <a:rPr lang="pl-PL" sz="4400" dirty="0">
                <a:solidFill>
                  <a:srgbClr val="1B2911"/>
                </a:solidFill>
                <a:latin typeface="josephsophia" panose="02000505020000020003" pitchFamily="50" charset="0"/>
              </a:rPr>
              <a:t>ę</a:t>
            </a:r>
            <a:r>
              <a:rPr lang="pl-PL" sz="4400" dirty="0">
                <a:solidFill>
                  <a:srgbClr val="1B2911"/>
                </a:solidFill>
                <a:latin typeface="Winter Break" panose="02000500000000000000" pitchFamily="50" charset="0"/>
              </a:rPr>
              <a:t>kna, ale te</a:t>
            </a:r>
            <a:r>
              <a:rPr lang="pl-PL" sz="3600" dirty="0">
                <a:solidFill>
                  <a:srgbClr val="1B2911"/>
                </a:solidFill>
                <a:latin typeface="Winter Break" panose="02000500000000000000" pitchFamily="50" charset="0"/>
              </a:rPr>
              <a:t>ż</a:t>
            </a:r>
            <a:r>
              <a:rPr lang="pl-PL" sz="4400" dirty="0">
                <a:solidFill>
                  <a:srgbClr val="1B2911"/>
                </a:solidFill>
                <a:latin typeface="Winter Break" panose="02000500000000000000" pitchFamily="50" charset="0"/>
              </a:rPr>
              <a:t> bardzo pracowita pora roku, zwłaszcza dla ogrodników. </a:t>
            </a:r>
            <a:r>
              <a:rPr lang="pl-PL" sz="4400" dirty="0">
                <a:solidFill>
                  <a:srgbClr val="1B2911"/>
                </a:solidFill>
                <a:latin typeface="josephsophia" panose="02000505020000020003" pitchFamily="50" charset="0"/>
              </a:rPr>
              <a:t>J</a:t>
            </a:r>
            <a:r>
              <a:rPr lang="pl-PL" sz="4400" dirty="0">
                <a:solidFill>
                  <a:srgbClr val="1B2911"/>
                </a:solidFill>
                <a:latin typeface="Winter Break" panose="02000500000000000000" pitchFamily="50" charset="0"/>
              </a:rPr>
              <a:t>est to czas porz</a:t>
            </a:r>
            <a:r>
              <a:rPr lang="pl-PL" sz="4400" dirty="0">
                <a:solidFill>
                  <a:srgbClr val="1B2911"/>
                </a:solidFill>
                <a:latin typeface="josephsophia" panose="02000505020000020003" pitchFamily="50" charset="0"/>
              </a:rPr>
              <a:t>ą</a:t>
            </a:r>
            <a:r>
              <a:rPr lang="pl-PL" sz="4400" dirty="0">
                <a:solidFill>
                  <a:srgbClr val="1B2911"/>
                </a:solidFill>
                <a:latin typeface="Winter Break" panose="02000500000000000000" pitchFamily="50" charset="0"/>
              </a:rPr>
              <a:t>dkowania ogrodu po zimie, przeprowadzenia drobnych napraw, zadbania o trawnik oraz za</a:t>
            </a:r>
            <a:r>
              <a:rPr lang="pl-PL" sz="4000" dirty="0">
                <a:solidFill>
                  <a:srgbClr val="1B2911"/>
                </a:solidFill>
                <a:latin typeface="Winter Break" panose="02000500000000000000" pitchFamily="50" charset="0"/>
              </a:rPr>
              <a:t>ł</a:t>
            </a:r>
            <a:r>
              <a:rPr lang="pl-PL" sz="4400" dirty="0">
                <a:solidFill>
                  <a:srgbClr val="1B2911"/>
                </a:solidFill>
                <a:latin typeface="Winter Break" panose="02000500000000000000" pitchFamily="50" charset="0"/>
              </a:rPr>
              <a:t>o</a:t>
            </a:r>
            <a:r>
              <a:rPr lang="pl-PL" sz="3600" dirty="0">
                <a:solidFill>
                  <a:srgbClr val="1B2911"/>
                </a:solidFill>
                <a:latin typeface="Winter Break" panose="02000500000000000000" pitchFamily="50" charset="0"/>
              </a:rPr>
              <a:t>ż</a:t>
            </a:r>
            <a:r>
              <a:rPr lang="pl-PL" sz="4400" dirty="0">
                <a:solidFill>
                  <a:srgbClr val="1B2911"/>
                </a:solidFill>
                <a:latin typeface="Winter Break" panose="02000500000000000000" pitchFamily="50" charset="0"/>
              </a:rPr>
              <a:t>enia grz</a:t>
            </a:r>
            <a:r>
              <a:rPr lang="pl-PL" sz="4400" dirty="0">
                <a:solidFill>
                  <a:srgbClr val="1B2911"/>
                </a:solidFill>
                <a:latin typeface="josephsophia" panose="02000505020000020003" pitchFamily="50" charset="0"/>
              </a:rPr>
              <a:t>ą</a:t>
            </a:r>
            <a:r>
              <a:rPr lang="pl-PL" sz="4400" dirty="0">
                <a:solidFill>
                  <a:srgbClr val="1B2911"/>
                </a:solidFill>
                <a:latin typeface="Winter Break" panose="02000500000000000000" pitchFamily="50" charset="0"/>
              </a:rPr>
              <a:t>dek warzywnych oraz zasadzenia drzewek i krzewów owocowych.</a:t>
            </a:r>
          </a:p>
        </p:txBody>
      </p:sp>
    </p:spTree>
    <p:extLst>
      <p:ext uri="{BB962C8B-B14F-4D97-AF65-F5344CB8AC3E}">
        <p14:creationId xmlns:p14="http://schemas.microsoft.com/office/powerpoint/2010/main" val="87287322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C78230-E414-46E0-8A3D-140E95ECBB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9674" y="-108039"/>
            <a:ext cx="11732652" cy="2387600"/>
          </a:xfrm>
        </p:spPr>
        <p:txBody>
          <a:bodyPr>
            <a:noAutofit/>
          </a:bodyPr>
          <a:lstStyle/>
          <a:p>
            <a:r>
              <a:rPr lang="pl-PL" sz="7200" b="1" dirty="0">
                <a:solidFill>
                  <a:schemeClr val="accent6">
                    <a:lumMod val="50000"/>
                  </a:schemeClr>
                </a:solidFill>
                <a:latin typeface="Winter Break" panose="02000500000000000000" pitchFamily="50" charset="0"/>
              </a:rPr>
              <a:t>Narz</a:t>
            </a:r>
            <a:r>
              <a:rPr lang="pl-PL" sz="7200" b="1" dirty="0">
                <a:solidFill>
                  <a:schemeClr val="accent6">
                    <a:lumMod val="50000"/>
                  </a:schemeClr>
                </a:solidFill>
                <a:latin typeface="josephsophia" panose="02000505020000020003" pitchFamily="50" charset="0"/>
              </a:rPr>
              <a:t>ę</a:t>
            </a:r>
            <a:r>
              <a:rPr lang="pl-PL" sz="7200" b="1" dirty="0">
                <a:solidFill>
                  <a:schemeClr val="accent6">
                    <a:lumMod val="50000"/>
                  </a:schemeClr>
                </a:solidFill>
                <a:latin typeface="Winter Break" panose="02000500000000000000" pitchFamily="50" charset="0"/>
              </a:rPr>
              <a:t>dzia wykorzystywane przy sadzeniu ro</a:t>
            </a:r>
            <a:r>
              <a:rPr lang="pl-PL" sz="7200" b="1" dirty="0">
                <a:solidFill>
                  <a:schemeClr val="accent6">
                    <a:lumMod val="50000"/>
                  </a:schemeClr>
                </a:solidFill>
                <a:latin typeface="josephsophia" panose="02000505020000020003" pitchFamily="50" charset="0"/>
              </a:rPr>
              <a:t>ś</a:t>
            </a:r>
            <a:r>
              <a:rPr lang="pl-PL" sz="7200" b="1" dirty="0">
                <a:solidFill>
                  <a:schemeClr val="accent6">
                    <a:lumMod val="50000"/>
                  </a:schemeClr>
                </a:solidFill>
                <a:latin typeface="Winter Break" panose="02000500000000000000" pitchFamily="50" charset="0"/>
              </a:rPr>
              <a:t>lin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A9DD29F-6387-4007-832F-E27BA75022E1}"/>
              </a:ext>
            </a:extLst>
          </p:cNvPr>
          <p:cNvSpPr/>
          <p:nvPr/>
        </p:nvSpPr>
        <p:spPr>
          <a:xfrm>
            <a:off x="450760" y="2176531"/>
            <a:ext cx="12192000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l-PL" sz="3600" dirty="0">
                <a:solidFill>
                  <a:srgbClr val="1B2911"/>
                </a:solidFill>
                <a:latin typeface="Winter Break" panose="02000500000000000000" pitchFamily="50" charset="0"/>
              </a:rPr>
              <a:t>Motyka - słu</a:t>
            </a:r>
            <a:r>
              <a:rPr lang="pl-PL" sz="2800" dirty="0">
                <a:solidFill>
                  <a:srgbClr val="1B2911"/>
                </a:solidFill>
                <a:latin typeface="Winter Break" panose="02000500000000000000" pitchFamily="50" charset="0"/>
              </a:rPr>
              <a:t>ż</a:t>
            </a:r>
            <a:r>
              <a:rPr lang="pl-PL" sz="3600" dirty="0">
                <a:solidFill>
                  <a:srgbClr val="1B2911"/>
                </a:solidFill>
                <a:latin typeface="Winter Break" panose="02000500000000000000" pitchFamily="50" charset="0"/>
              </a:rPr>
              <a:t>y do spulchniania gleby i jej plewienia (usuwania chwastów).</a:t>
            </a:r>
          </a:p>
          <a:p>
            <a:pPr algn="just"/>
            <a:r>
              <a:rPr lang="pl-PL" sz="3600" dirty="0">
                <a:solidFill>
                  <a:srgbClr val="1B2911"/>
                </a:solidFill>
                <a:latin typeface="Winter Break" panose="02000500000000000000" pitchFamily="50" charset="0"/>
              </a:rPr>
              <a:t>Kosiarka - słu</a:t>
            </a:r>
            <a:r>
              <a:rPr lang="pl-PL" sz="2800" dirty="0">
                <a:solidFill>
                  <a:srgbClr val="1B2911"/>
                </a:solidFill>
                <a:latin typeface="Winter Break" panose="02000500000000000000" pitchFamily="50" charset="0"/>
              </a:rPr>
              <a:t>ż</a:t>
            </a:r>
            <a:r>
              <a:rPr lang="pl-PL" sz="3600" dirty="0">
                <a:solidFill>
                  <a:srgbClr val="1B2911"/>
                </a:solidFill>
                <a:latin typeface="Winter Break" panose="02000500000000000000" pitchFamily="50" charset="0"/>
              </a:rPr>
              <a:t>y do pielegnowania trawnika, czyli przycinania trawy</a:t>
            </a:r>
          </a:p>
          <a:p>
            <a:pPr algn="just"/>
            <a:r>
              <a:rPr lang="pl-PL" sz="3600" dirty="0">
                <a:solidFill>
                  <a:srgbClr val="1B2911"/>
                </a:solidFill>
                <a:latin typeface="Winter Break" panose="02000500000000000000" pitchFamily="50" charset="0"/>
              </a:rPr>
              <a:t>Grabie - słu</a:t>
            </a:r>
            <a:r>
              <a:rPr lang="pl-PL" sz="2800" dirty="0">
                <a:solidFill>
                  <a:srgbClr val="1B2911"/>
                </a:solidFill>
                <a:latin typeface="Winter Break" panose="02000500000000000000" pitchFamily="50" charset="0"/>
              </a:rPr>
              <a:t>ż</a:t>
            </a:r>
            <a:r>
              <a:rPr lang="pl-PL" sz="3600" dirty="0">
                <a:solidFill>
                  <a:srgbClr val="1B2911"/>
                </a:solidFill>
                <a:latin typeface="josephsophia" panose="02000505020000020003" pitchFamily="50" charset="0"/>
              </a:rPr>
              <a:t>ą</a:t>
            </a:r>
            <a:r>
              <a:rPr lang="pl-PL" sz="3600" dirty="0">
                <a:solidFill>
                  <a:srgbClr val="1B2911"/>
                </a:solidFill>
                <a:latin typeface="Winter Break" panose="02000500000000000000" pitchFamily="50" charset="0"/>
              </a:rPr>
              <a:t> do wyrównywania i grabienia ziemi oraz zbierania li</a:t>
            </a:r>
            <a:r>
              <a:rPr lang="pl-PL" sz="3600" dirty="0">
                <a:solidFill>
                  <a:srgbClr val="1B2911"/>
                </a:solidFill>
                <a:latin typeface="josephsophia" panose="02000505020000020003" pitchFamily="50" charset="0"/>
              </a:rPr>
              <a:t>ś</a:t>
            </a:r>
            <a:r>
              <a:rPr lang="pl-PL" sz="3600" dirty="0">
                <a:solidFill>
                  <a:srgbClr val="1B2911"/>
                </a:solidFill>
                <a:latin typeface="Winter Break" panose="02000500000000000000" pitchFamily="50" charset="0"/>
              </a:rPr>
              <a:t>ci</a:t>
            </a:r>
          </a:p>
          <a:p>
            <a:pPr algn="just"/>
            <a:r>
              <a:rPr lang="pl-PL" sz="3200" dirty="0">
                <a:solidFill>
                  <a:srgbClr val="1B2911"/>
                </a:solidFill>
                <a:latin typeface="Winter Break" panose="02000500000000000000" pitchFamily="50" charset="0"/>
              </a:rPr>
              <a:t>Ł</a:t>
            </a:r>
            <a:r>
              <a:rPr lang="pl-PL" sz="3600" dirty="0">
                <a:solidFill>
                  <a:srgbClr val="1B2911"/>
                </a:solidFill>
                <a:latin typeface="Winter Break" panose="02000500000000000000" pitchFamily="50" charset="0"/>
              </a:rPr>
              <a:t>opata - słu</a:t>
            </a:r>
            <a:r>
              <a:rPr lang="pl-PL" sz="2800" dirty="0">
                <a:solidFill>
                  <a:srgbClr val="1B2911"/>
                </a:solidFill>
                <a:latin typeface="Winter Break" panose="02000500000000000000" pitchFamily="50" charset="0"/>
              </a:rPr>
              <a:t>ż</a:t>
            </a:r>
            <a:r>
              <a:rPr lang="pl-PL" sz="3600" dirty="0">
                <a:solidFill>
                  <a:srgbClr val="1B2911"/>
                </a:solidFill>
                <a:latin typeface="Winter Break" panose="02000500000000000000" pitchFamily="50" charset="0"/>
              </a:rPr>
              <a:t>y do kopania i przenoszenia ziemi</a:t>
            </a:r>
          </a:p>
          <a:p>
            <a:pPr algn="just"/>
            <a:r>
              <a:rPr lang="pl-PL" sz="3600" dirty="0">
                <a:solidFill>
                  <a:srgbClr val="1B2911"/>
                </a:solidFill>
                <a:latin typeface="Winter Break" panose="02000500000000000000" pitchFamily="50" charset="0"/>
              </a:rPr>
              <a:t>Taczka - słu</a:t>
            </a:r>
            <a:r>
              <a:rPr lang="pl-PL" sz="2800" dirty="0">
                <a:solidFill>
                  <a:srgbClr val="1B2911"/>
                </a:solidFill>
                <a:latin typeface="Winter Break" panose="02000500000000000000" pitchFamily="50" charset="0"/>
              </a:rPr>
              <a:t>ż</a:t>
            </a:r>
            <a:r>
              <a:rPr lang="pl-PL" sz="3600" dirty="0">
                <a:solidFill>
                  <a:srgbClr val="1B2911"/>
                </a:solidFill>
                <a:latin typeface="Winter Break" panose="02000500000000000000" pitchFamily="50" charset="0"/>
              </a:rPr>
              <a:t>y do przewo</a:t>
            </a:r>
            <a:r>
              <a:rPr lang="pl-PL" sz="2800" dirty="0">
                <a:solidFill>
                  <a:srgbClr val="1B2911"/>
                </a:solidFill>
                <a:latin typeface="Winter Break" panose="02000500000000000000" pitchFamily="50" charset="0"/>
              </a:rPr>
              <a:t>ż</a:t>
            </a:r>
            <a:r>
              <a:rPr lang="pl-PL" sz="3600" dirty="0">
                <a:solidFill>
                  <a:srgbClr val="1B2911"/>
                </a:solidFill>
                <a:latin typeface="Winter Break" panose="02000500000000000000" pitchFamily="50" charset="0"/>
              </a:rPr>
              <a:t>enia ro</a:t>
            </a:r>
            <a:r>
              <a:rPr lang="pl-PL" sz="3600" dirty="0">
                <a:solidFill>
                  <a:srgbClr val="1B2911"/>
                </a:solidFill>
                <a:latin typeface="josephsophia" panose="02000505020000020003" pitchFamily="50" charset="0"/>
              </a:rPr>
              <a:t>ś</a:t>
            </a:r>
            <a:r>
              <a:rPr lang="pl-PL" sz="3600" dirty="0">
                <a:solidFill>
                  <a:srgbClr val="1B2911"/>
                </a:solidFill>
                <a:latin typeface="Winter Break" panose="02000500000000000000" pitchFamily="50" charset="0"/>
              </a:rPr>
              <a:t>lin, ziemi</a:t>
            </a:r>
          </a:p>
          <a:p>
            <a:pPr algn="just"/>
            <a:r>
              <a:rPr lang="pl-PL" sz="3600" dirty="0">
                <a:solidFill>
                  <a:srgbClr val="1B2911"/>
                </a:solidFill>
                <a:latin typeface="Winter Break" panose="02000500000000000000" pitchFamily="50" charset="0"/>
              </a:rPr>
              <a:t>Konewka i w</a:t>
            </a:r>
            <a:r>
              <a:rPr lang="pl-PL" sz="3600" dirty="0">
                <a:solidFill>
                  <a:srgbClr val="1B2911"/>
                </a:solidFill>
                <a:latin typeface="josephsophia" panose="02000505020000020003" pitchFamily="50" charset="0"/>
              </a:rPr>
              <a:t>ą</a:t>
            </a:r>
            <a:r>
              <a:rPr lang="pl-PL" sz="2800" dirty="0">
                <a:solidFill>
                  <a:srgbClr val="1B2911"/>
                </a:solidFill>
                <a:latin typeface="Winter Break" panose="02000500000000000000" pitchFamily="50" charset="0"/>
              </a:rPr>
              <a:t>ż</a:t>
            </a:r>
            <a:r>
              <a:rPr lang="pl-PL" sz="3600" dirty="0">
                <a:solidFill>
                  <a:srgbClr val="1B2911"/>
                </a:solidFill>
                <a:latin typeface="Winter Break" panose="02000500000000000000" pitchFamily="50" charset="0"/>
              </a:rPr>
              <a:t> ogrodowy słu</a:t>
            </a:r>
            <a:r>
              <a:rPr lang="pl-PL" sz="2800" dirty="0">
                <a:solidFill>
                  <a:srgbClr val="1B2911"/>
                </a:solidFill>
                <a:latin typeface="Winter Break" panose="02000500000000000000" pitchFamily="50" charset="0"/>
              </a:rPr>
              <a:t>ż</a:t>
            </a:r>
            <a:r>
              <a:rPr lang="pl-PL" sz="3600" dirty="0">
                <a:solidFill>
                  <a:srgbClr val="1B2911"/>
                </a:solidFill>
                <a:latin typeface="josephsophia" panose="02000505020000020003" pitchFamily="50" charset="0"/>
              </a:rPr>
              <a:t>ą</a:t>
            </a:r>
            <a:r>
              <a:rPr lang="pl-PL" sz="3600" dirty="0">
                <a:solidFill>
                  <a:srgbClr val="1B2911"/>
                </a:solidFill>
                <a:latin typeface="Winter Break" panose="02000500000000000000" pitchFamily="50" charset="0"/>
              </a:rPr>
              <a:t> do podlewania ro</a:t>
            </a:r>
            <a:r>
              <a:rPr lang="pl-PL" sz="3600" dirty="0">
                <a:solidFill>
                  <a:srgbClr val="1B2911"/>
                </a:solidFill>
                <a:latin typeface="josephsophia" panose="02000505020000020003" pitchFamily="50" charset="0"/>
              </a:rPr>
              <a:t>ś</a:t>
            </a:r>
            <a:r>
              <a:rPr lang="pl-PL" sz="3600" dirty="0">
                <a:solidFill>
                  <a:srgbClr val="1B2911"/>
                </a:solidFill>
                <a:latin typeface="Winter Break" panose="02000500000000000000" pitchFamily="50" charset="0"/>
              </a:rPr>
              <a:t>lin z tym, </a:t>
            </a:r>
            <a:r>
              <a:rPr lang="pl-PL" sz="2800" dirty="0">
                <a:solidFill>
                  <a:srgbClr val="1B2911"/>
                </a:solidFill>
                <a:latin typeface="Winter Break" panose="02000500000000000000" pitchFamily="50" charset="0"/>
              </a:rPr>
              <a:t>ż</a:t>
            </a:r>
            <a:r>
              <a:rPr lang="pl-PL" sz="3600" dirty="0">
                <a:solidFill>
                  <a:srgbClr val="1B2911"/>
                </a:solidFill>
                <a:latin typeface="Winter Break" panose="02000500000000000000" pitchFamily="50" charset="0"/>
              </a:rPr>
              <a:t>e w</a:t>
            </a:r>
            <a:r>
              <a:rPr lang="pl-PL" sz="3600" dirty="0">
                <a:solidFill>
                  <a:srgbClr val="1B2911"/>
                </a:solidFill>
                <a:latin typeface="josephsophia" panose="02000505020000020003" pitchFamily="50" charset="0"/>
              </a:rPr>
              <a:t>ą</a:t>
            </a:r>
            <a:r>
              <a:rPr lang="pl-PL" sz="2800" dirty="0">
                <a:solidFill>
                  <a:srgbClr val="1B2911"/>
                </a:solidFill>
                <a:latin typeface="Winter Break" panose="02000500000000000000" pitchFamily="50" charset="0"/>
              </a:rPr>
              <a:t>ż</a:t>
            </a:r>
            <a:r>
              <a:rPr lang="pl-PL" sz="3600" dirty="0">
                <a:solidFill>
                  <a:srgbClr val="1B2911"/>
                </a:solidFill>
                <a:latin typeface="Winter Break" panose="02000500000000000000" pitchFamily="50" charset="0"/>
              </a:rPr>
              <a:t> ogrodowy ma wi</a:t>
            </a:r>
            <a:r>
              <a:rPr lang="pl-PL" sz="3600" dirty="0">
                <a:solidFill>
                  <a:srgbClr val="1B2911"/>
                </a:solidFill>
                <a:latin typeface="josephsophia" panose="02000505020000020003" pitchFamily="50" charset="0"/>
              </a:rPr>
              <a:t>ę</a:t>
            </a:r>
            <a:r>
              <a:rPr lang="pl-PL" sz="3600" dirty="0">
                <a:solidFill>
                  <a:srgbClr val="1B2911"/>
                </a:solidFill>
                <a:latin typeface="Winter Break" panose="02000500000000000000" pitchFamily="50" charset="0"/>
              </a:rPr>
              <a:t>kszy zas</a:t>
            </a:r>
            <a:r>
              <a:rPr lang="pl-PL" sz="3600" dirty="0">
                <a:solidFill>
                  <a:srgbClr val="1B2911"/>
                </a:solidFill>
                <a:latin typeface="josephsophia" panose="02000505020000020003" pitchFamily="50" charset="0"/>
              </a:rPr>
              <a:t>ię</a:t>
            </a:r>
            <a:r>
              <a:rPr lang="pl-PL" sz="3600" dirty="0">
                <a:solidFill>
                  <a:srgbClr val="1B2911"/>
                </a:solidFill>
                <a:latin typeface="Winter Break" panose="02000500000000000000" pitchFamily="50" charset="0"/>
              </a:rPr>
              <a:t>g.</a:t>
            </a:r>
          </a:p>
          <a:p>
            <a:pPr algn="just"/>
            <a:r>
              <a:rPr lang="pl-PL" sz="3600" dirty="0">
                <a:solidFill>
                  <a:srgbClr val="1B2911"/>
                </a:solidFill>
                <a:latin typeface="Winter Break" panose="02000500000000000000" pitchFamily="50" charset="0"/>
              </a:rPr>
              <a:t>Wid</a:t>
            </a:r>
            <a:r>
              <a:rPr lang="pl-PL" sz="3200" dirty="0">
                <a:solidFill>
                  <a:srgbClr val="1B2911"/>
                </a:solidFill>
                <a:latin typeface="Winter Break" panose="02000500000000000000" pitchFamily="50" charset="0"/>
              </a:rPr>
              <a:t>ł</a:t>
            </a:r>
            <a:r>
              <a:rPr lang="pl-PL" sz="3600" dirty="0">
                <a:solidFill>
                  <a:srgbClr val="1B2911"/>
                </a:solidFill>
                <a:latin typeface="Winter Break" panose="02000500000000000000" pitchFamily="50" charset="0"/>
              </a:rPr>
              <a:t>y - słu</a:t>
            </a:r>
            <a:r>
              <a:rPr lang="pl-PL" sz="2800" dirty="0">
                <a:solidFill>
                  <a:srgbClr val="1B2911"/>
                </a:solidFill>
                <a:latin typeface="Winter Break" panose="02000500000000000000" pitchFamily="50" charset="0"/>
              </a:rPr>
              <a:t>ż</a:t>
            </a:r>
            <a:r>
              <a:rPr lang="pl-PL" sz="3600" dirty="0">
                <a:solidFill>
                  <a:srgbClr val="1B2911"/>
                </a:solidFill>
                <a:latin typeface="josephsophia" panose="02000505020000020003" pitchFamily="50" charset="0"/>
              </a:rPr>
              <a:t>ą</a:t>
            </a:r>
            <a:r>
              <a:rPr lang="pl-PL" sz="3600" dirty="0">
                <a:solidFill>
                  <a:srgbClr val="1B2911"/>
                </a:solidFill>
                <a:latin typeface="Winter Break" panose="02000500000000000000" pitchFamily="50" charset="0"/>
              </a:rPr>
              <a:t> do zbierania słowy i spulchniania gleby </a:t>
            </a:r>
          </a:p>
        </p:txBody>
      </p:sp>
    </p:spTree>
    <p:extLst>
      <p:ext uri="{BB962C8B-B14F-4D97-AF65-F5344CB8AC3E}">
        <p14:creationId xmlns:p14="http://schemas.microsoft.com/office/powerpoint/2010/main" val="62659156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C78230-E414-46E0-8A3D-140E95ECBB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06897" y="2567051"/>
            <a:ext cx="10358511" cy="2387600"/>
          </a:xfrm>
        </p:spPr>
        <p:txBody>
          <a:bodyPr>
            <a:normAutofit fontScale="90000"/>
          </a:bodyPr>
          <a:lstStyle/>
          <a:p>
            <a:r>
              <a:rPr lang="pl-PL" sz="13800" b="1" dirty="0">
                <a:solidFill>
                  <a:schemeClr val="accent6">
                    <a:lumMod val="50000"/>
                  </a:schemeClr>
                </a:solidFill>
                <a:latin typeface="Stay Wildy Personal Use Only" pitchFamily="2" charset="0"/>
              </a:rPr>
              <a:t>NARZ</a:t>
            </a:r>
            <a:r>
              <a:rPr lang="pl-PL" sz="11400" b="1" dirty="0">
                <a:solidFill>
                  <a:schemeClr val="accent6">
                    <a:lumMod val="50000"/>
                  </a:schemeClr>
                </a:solidFill>
                <a:latin typeface="Stay Wildy Personal Use Only" pitchFamily="2" charset="0"/>
              </a:rPr>
              <a:t>Ę</a:t>
            </a:r>
            <a:r>
              <a:rPr lang="pl-PL" sz="13800" b="1" dirty="0">
                <a:solidFill>
                  <a:schemeClr val="accent6">
                    <a:lumMod val="50000"/>
                  </a:schemeClr>
                </a:solidFill>
                <a:latin typeface="Stay Wildy Personal Use Only" pitchFamily="2" charset="0"/>
              </a:rPr>
              <a:t>DZIA OGRODNICZE</a:t>
            </a:r>
          </a:p>
        </p:txBody>
      </p:sp>
    </p:spTree>
    <p:extLst>
      <p:ext uri="{BB962C8B-B14F-4D97-AF65-F5344CB8AC3E}">
        <p14:creationId xmlns:p14="http://schemas.microsoft.com/office/powerpoint/2010/main" val="180716359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>
            <a:extLst>
              <a:ext uri="{FF2B5EF4-FFF2-40B4-BE49-F238E27FC236}">
                <a16:creationId xmlns:a16="http://schemas.microsoft.com/office/drawing/2014/main" id="{25E60965-95B0-4DFA-BC8F-E43548EC3E18}"/>
              </a:ext>
            </a:extLst>
          </p:cNvPr>
          <p:cNvSpPr txBox="1"/>
          <p:nvPr/>
        </p:nvSpPr>
        <p:spPr>
          <a:xfrm>
            <a:off x="1020904" y="315545"/>
            <a:ext cx="121975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>
                <a:solidFill>
                  <a:schemeClr val="bg1"/>
                </a:solidFill>
                <a:latin typeface="Stay Wildy Personal Use Only" pitchFamily="2" charset="0"/>
              </a:rPr>
              <a:t>BRATEK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E8327376-B245-439A-86DC-D8F838135AD4}"/>
              </a:ext>
            </a:extLst>
          </p:cNvPr>
          <p:cNvSpPr txBox="1"/>
          <p:nvPr/>
        </p:nvSpPr>
        <p:spPr>
          <a:xfrm>
            <a:off x="8910140" y="315545"/>
            <a:ext cx="22861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>
                <a:solidFill>
                  <a:schemeClr val="bg1"/>
                </a:solidFill>
                <a:latin typeface="Stay Wildy Personal Use Only" pitchFamily="2" charset="0"/>
              </a:rPr>
              <a:t>PRZYLASZCZKA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00F4E15-B234-45B8-8DFD-44F2875F39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5721" y="315545"/>
            <a:ext cx="4521915" cy="29460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31CB86CC-CAF9-4830-98BF-8541D3F88D27}"/>
              </a:ext>
            </a:extLst>
          </p:cNvPr>
          <p:cNvSpPr txBox="1"/>
          <p:nvPr/>
        </p:nvSpPr>
        <p:spPr>
          <a:xfrm>
            <a:off x="1020904" y="331643"/>
            <a:ext cx="140243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>
                <a:latin typeface="Stay Wildy Personal Use Only" pitchFamily="2" charset="0"/>
              </a:rPr>
              <a:t>JAB</a:t>
            </a:r>
            <a:r>
              <a:rPr lang="pl-PL" sz="3600" dirty="0">
                <a:latin typeface="Winter Break" panose="02000500000000000000" pitchFamily="50" charset="0"/>
              </a:rPr>
              <a:t>Ł</a:t>
            </a:r>
            <a:r>
              <a:rPr lang="pl-PL" sz="4000" dirty="0">
                <a:latin typeface="Stay Wildy Personal Use Only" pitchFamily="2" charset="0"/>
              </a:rPr>
              <a:t>O</a:t>
            </a:r>
            <a:r>
              <a:rPr lang="pl-PL" sz="3200" b="1" dirty="0">
                <a:latin typeface="Stay Wildy Personal Use Only" pitchFamily="2" charset="0"/>
              </a:rPr>
              <a:t>Ń</a:t>
            </a:r>
            <a:endParaRPr lang="pl-PL" sz="4000" b="1" dirty="0">
              <a:latin typeface="Stay Wildy Personal Use Only" pitchFamily="2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CCF7091A-FFCE-4278-82C9-0E0C58198247}"/>
              </a:ext>
            </a:extLst>
          </p:cNvPr>
          <p:cNvSpPr txBox="1"/>
          <p:nvPr/>
        </p:nvSpPr>
        <p:spPr>
          <a:xfrm>
            <a:off x="1020904" y="5783053"/>
            <a:ext cx="111049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b="1" dirty="0">
                <a:latin typeface="josephsophia" panose="02000505020000020003" pitchFamily="50" charset="0"/>
              </a:rPr>
              <a:t>Ś</a:t>
            </a:r>
            <a:r>
              <a:rPr lang="pl-PL" sz="4000" dirty="0">
                <a:latin typeface="Stay Wildy Personal Use Only" pitchFamily="2" charset="0"/>
              </a:rPr>
              <a:t>LIWA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DE51049-4004-473F-9E20-178A32356946}"/>
              </a:ext>
            </a:extLst>
          </p:cNvPr>
          <p:cNvSpPr txBox="1"/>
          <p:nvPr/>
        </p:nvSpPr>
        <p:spPr>
          <a:xfrm>
            <a:off x="6725619" y="2553689"/>
            <a:ext cx="123065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>
                <a:solidFill>
                  <a:schemeClr val="bg1"/>
                </a:solidFill>
                <a:latin typeface="Stay Wildy Personal Use Only" pitchFamily="2" charset="0"/>
              </a:rPr>
              <a:t>GRUSZA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4E89AC6-13A1-41BD-B831-90FB5E167E1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5721" y="315545"/>
            <a:ext cx="4495577" cy="294603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9277CB6-905D-4AE7-AE94-C95B276C303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2551" y="3612523"/>
            <a:ext cx="4521915" cy="2929932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ADFF5FA-0D01-4096-A8F4-FAFD04F0306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0704" y="331643"/>
            <a:ext cx="4521915" cy="2946029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F909647D-5728-49AA-BFC8-CFBCDB520F48}"/>
              </a:ext>
            </a:extLst>
          </p:cNvPr>
          <p:cNvSpPr txBox="1"/>
          <p:nvPr/>
        </p:nvSpPr>
        <p:spPr>
          <a:xfrm>
            <a:off x="1085281" y="2579447"/>
            <a:ext cx="116596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>
                <a:latin typeface="Stay Wildy Personal Use Only" pitchFamily="2" charset="0"/>
              </a:rPr>
              <a:t>GRABIE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48E5FB35-C4CB-4C33-8EFE-D3BB9854AC5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0703" y="3612523"/>
            <a:ext cx="4521915" cy="2913834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1C1E01F2-7C28-464C-8521-6BDF365C87CD}"/>
              </a:ext>
            </a:extLst>
          </p:cNvPr>
          <p:cNvSpPr txBox="1"/>
          <p:nvPr/>
        </p:nvSpPr>
        <p:spPr>
          <a:xfrm>
            <a:off x="6790317" y="277982"/>
            <a:ext cx="150143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>
                <a:latin typeface="Stay Wildy Personal Use Only" pitchFamily="2" charset="0"/>
              </a:rPr>
              <a:t>KOSIARKA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A30C3BBA-7FEA-4A9F-8FF2-99BC075DC9EE}"/>
              </a:ext>
            </a:extLst>
          </p:cNvPr>
          <p:cNvSpPr txBox="1"/>
          <p:nvPr/>
        </p:nvSpPr>
        <p:spPr>
          <a:xfrm>
            <a:off x="3852092" y="5834569"/>
            <a:ext cx="156991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>
                <a:latin typeface="Stay Wildy Personal Use Only" pitchFamily="2" charset="0"/>
              </a:rPr>
              <a:t>KONEWKA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38EC6942-8533-4B69-9A8F-C23E04C948B7}"/>
              </a:ext>
            </a:extLst>
          </p:cNvPr>
          <p:cNvSpPr txBox="1"/>
          <p:nvPr/>
        </p:nvSpPr>
        <p:spPr>
          <a:xfrm>
            <a:off x="9621827" y="3628622"/>
            <a:ext cx="118352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>
                <a:latin typeface="Stay Wildy Personal Use Only" pitchFamily="2" charset="0"/>
              </a:rPr>
              <a:t>Ł</a:t>
            </a:r>
            <a:r>
              <a:rPr lang="pl-PL" sz="4000" dirty="0">
                <a:latin typeface="Stay Wildy Personal Use Only" pitchFamily="2" charset="0"/>
              </a:rPr>
              <a:t>OPATA</a:t>
            </a:r>
          </a:p>
        </p:txBody>
      </p:sp>
    </p:spTree>
    <p:extLst>
      <p:ext uri="{BB962C8B-B14F-4D97-AF65-F5344CB8AC3E}">
        <p14:creationId xmlns:p14="http://schemas.microsoft.com/office/powerpoint/2010/main" val="29878068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>
            <a:extLst>
              <a:ext uri="{FF2B5EF4-FFF2-40B4-BE49-F238E27FC236}">
                <a16:creationId xmlns:a16="http://schemas.microsoft.com/office/drawing/2014/main" id="{25E60965-95B0-4DFA-BC8F-E43548EC3E18}"/>
              </a:ext>
            </a:extLst>
          </p:cNvPr>
          <p:cNvSpPr txBox="1"/>
          <p:nvPr/>
        </p:nvSpPr>
        <p:spPr>
          <a:xfrm>
            <a:off x="1020904" y="315545"/>
            <a:ext cx="121975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>
                <a:solidFill>
                  <a:schemeClr val="bg1"/>
                </a:solidFill>
                <a:latin typeface="Stay Wildy Personal Use Only" pitchFamily="2" charset="0"/>
              </a:rPr>
              <a:t>BRATEK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31CB86CC-CAF9-4830-98BF-8541D3F88D27}"/>
              </a:ext>
            </a:extLst>
          </p:cNvPr>
          <p:cNvSpPr txBox="1"/>
          <p:nvPr/>
        </p:nvSpPr>
        <p:spPr>
          <a:xfrm>
            <a:off x="1020904" y="331643"/>
            <a:ext cx="140243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>
                <a:latin typeface="Stay Wildy Personal Use Only" pitchFamily="2" charset="0"/>
              </a:rPr>
              <a:t>JAB</a:t>
            </a:r>
            <a:r>
              <a:rPr lang="pl-PL" sz="3600" dirty="0">
                <a:latin typeface="Winter Break" panose="02000500000000000000" pitchFamily="50" charset="0"/>
              </a:rPr>
              <a:t>Ł</a:t>
            </a:r>
            <a:r>
              <a:rPr lang="pl-PL" sz="4000" dirty="0">
                <a:latin typeface="Stay Wildy Personal Use Only" pitchFamily="2" charset="0"/>
              </a:rPr>
              <a:t>O</a:t>
            </a:r>
            <a:r>
              <a:rPr lang="pl-PL" sz="3200" b="1" dirty="0">
                <a:latin typeface="Stay Wildy Personal Use Only" pitchFamily="2" charset="0"/>
              </a:rPr>
              <a:t>Ń</a:t>
            </a:r>
            <a:endParaRPr lang="pl-PL" sz="4000" b="1" dirty="0">
              <a:latin typeface="Stay Wildy Personal Use Only" pitchFamily="2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909647D-5728-49AA-BFC8-CFBCDB520F48}"/>
              </a:ext>
            </a:extLst>
          </p:cNvPr>
          <p:cNvSpPr txBox="1"/>
          <p:nvPr/>
        </p:nvSpPr>
        <p:spPr>
          <a:xfrm>
            <a:off x="1085281" y="2579447"/>
            <a:ext cx="116596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>
                <a:latin typeface="Stay Wildy Personal Use Only" pitchFamily="2" charset="0"/>
              </a:rPr>
              <a:t>GRABIE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1C1E01F2-7C28-464C-8521-6BDF365C87CD}"/>
              </a:ext>
            </a:extLst>
          </p:cNvPr>
          <p:cNvSpPr txBox="1"/>
          <p:nvPr/>
        </p:nvSpPr>
        <p:spPr>
          <a:xfrm>
            <a:off x="6790317" y="277982"/>
            <a:ext cx="150143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>
                <a:latin typeface="Stay Wildy Personal Use Only" pitchFamily="2" charset="0"/>
              </a:rPr>
              <a:t>KOSIARKA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A30C3BBA-7FEA-4A9F-8FF2-99BC075DC9EE}"/>
              </a:ext>
            </a:extLst>
          </p:cNvPr>
          <p:cNvSpPr txBox="1"/>
          <p:nvPr/>
        </p:nvSpPr>
        <p:spPr>
          <a:xfrm>
            <a:off x="3852092" y="5834569"/>
            <a:ext cx="156991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>
                <a:latin typeface="Stay Wildy Personal Use Only" pitchFamily="2" charset="0"/>
              </a:rPr>
              <a:t>KONEWKA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A232CE9-A58A-474E-9C7A-9F68CEF9FBD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9382" y="277981"/>
            <a:ext cx="4602069" cy="2939592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5F2F83E-B375-4BD7-B595-52874C6A14F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474" y="3628622"/>
            <a:ext cx="4602069" cy="2939592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5C2BAD7-9433-48B9-AC66-6FB29912A61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0551" y="274231"/>
            <a:ext cx="4602069" cy="3013102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38EC6942-8533-4B69-9A8F-C23E04C948B7}"/>
              </a:ext>
            </a:extLst>
          </p:cNvPr>
          <p:cNvSpPr txBox="1"/>
          <p:nvPr/>
        </p:nvSpPr>
        <p:spPr>
          <a:xfrm>
            <a:off x="1040605" y="2587187"/>
            <a:ext cx="11036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>
                <a:latin typeface="Stay Wildy Personal Use Only" pitchFamily="2" charset="0"/>
              </a:rPr>
              <a:t>MOTYKA</a:t>
            </a:r>
            <a:endParaRPr lang="pl-PL" sz="4000" dirty="0">
              <a:latin typeface="Stay Wildy Personal Use Only" pitchFamily="2" charset="0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0BE15AAE-EAEE-4280-8889-21DE2931685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0551" y="3652053"/>
            <a:ext cx="4602069" cy="2916161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E48D8EBA-61B6-4CEB-8B29-DD3262A6D73F}"/>
              </a:ext>
            </a:extLst>
          </p:cNvPr>
          <p:cNvSpPr txBox="1"/>
          <p:nvPr/>
        </p:nvSpPr>
        <p:spPr>
          <a:xfrm>
            <a:off x="4304561" y="5996318"/>
            <a:ext cx="105464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>
                <a:latin typeface="Stay Wildy Personal Use Only" pitchFamily="2" charset="0"/>
              </a:rPr>
              <a:t>TACZKA</a:t>
            </a:r>
            <a:endParaRPr lang="pl-PL" sz="4000" dirty="0">
              <a:latin typeface="Stay Wildy Personal Use Only" pitchFamily="2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F594CEA-BC19-4ECD-BCF1-44C0B5816C52}"/>
              </a:ext>
            </a:extLst>
          </p:cNvPr>
          <p:cNvSpPr txBox="1"/>
          <p:nvPr/>
        </p:nvSpPr>
        <p:spPr>
          <a:xfrm>
            <a:off x="6790317" y="2632798"/>
            <a:ext cx="211384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>
                <a:latin typeface="Stay Wildy Personal Use Only" pitchFamily="2" charset="0"/>
              </a:rPr>
              <a:t>W</a:t>
            </a:r>
            <a:r>
              <a:rPr lang="pl-PL" sz="2400" b="1" dirty="0">
                <a:latin typeface="Stay Wildy Personal Use Only" pitchFamily="2" charset="0"/>
              </a:rPr>
              <a:t>ĄŻ</a:t>
            </a:r>
            <a:r>
              <a:rPr lang="pl-PL" sz="3200" dirty="0">
                <a:latin typeface="Stay Wildy Personal Use Only" pitchFamily="2" charset="0"/>
              </a:rPr>
              <a:t> OGRODOWY</a:t>
            </a:r>
            <a:endParaRPr lang="pl-PL" sz="4000" dirty="0">
              <a:latin typeface="Stay Wildy Personal Use Only" pitchFamily="2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3F4DDC00-C29B-42B6-BDA1-0CDE58E1D1B4}"/>
              </a:ext>
            </a:extLst>
          </p:cNvPr>
          <p:cNvSpPr txBox="1"/>
          <p:nvPr/>
        </p:nvSpPr>
        <p:spPr>
          <a:xfrm>
            <a:off x="9834729" y="3757018"/>
            <a:ext cx="9687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>
                <a:latin typeface="Stay Wildy Personal Use Only" pitchFamily="2" charset="0"/>
              </a:rPr>
              <a:t>GRABIE</a:t>
            </a:r>
            <a:endParaRPr lang="pl-PL" sz="4000" dirty="0">
              <a:latin typeface="Stay Wildy Personal Use Only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996388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>
            <a:extLst>
              <a:ext uri="{FF2B5EF4-FFF2-40B4-BE49-F238E27FC236}">
                <a16:creationId xmlns:a16="http://schemas.microsoft.com/office/drawing/2014/main" id="{25E60965-95B0-4DFA-BC8F-E43548EC3E18}"/>
              </a:ext>
            </a:extLst>
          </p:cNvPr>
          <p:cNvSpPr txBox="1"/>
          <p:nvPr/>
        </p:nvSpPr>
        <p:spPr>
          <a:xfrm>
            <a:off x="1020904" y="315545"/>
            <a:ext cx="121975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>
                <a:solidFill>
                  <a:schemeClr val="bg1"/>
                </a:solidFill>
                <a:latin typeface="Stay Wildy Personal Use Only" pitchFamily="2" charset="0"/>
              </a:rPr>
              <a:t>BRATEK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31CB86CC-CAF9-4830-98BF-8541D3F88D27}"/>
              </a:ext>
            </a:extLst>
          </p:cNvPr>
          <p:cNvSpPr txBox="1"/>
          <p:nvPr/>
        </p:nvSpPr>
        <p:spPr>
          <a:xfrm>
            <a:off x="1020904" y="331643"/>
            <a:ext cx="140243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>
                <a:latin typeface="Stay Wildy Personal Use Only" pitchFamily="2" charset="0"/>
              </a:rPr>
              <a:t>JAB</a:t>
            </a:r>
            <a:r>
              <a:rPr lang="pl-PL" sz="3600" dirty="0">
                <a:latin typeface="Winter Break" panose="02000500000000000000" pitchFamily="50" charset="0"/>
              </a:rPr>
              <a:t>Ł</a:t>
            </a:r>
            <a:r>
              <a:rPr lang="pl-PL" sz="4000" dirty="0">
                <a:latin typeface="Stay Wildy Personal Use Only" pitchFamily="2" charset="0"/>
              </a:rPr>
              <a:t>O</a:t>
            </a:r>
            <a:r>
              <a:rPr lang="pl-PL" sz="3200" b="1" dirty="0">
                <a:latin typeface="Stay Wildy Personal Use Only" pitchFamily="2" charset="0"/>
              </a:rPr>
              <a:t>Ń</a:t>
            </a:r>
            <a:endParaRPr lang="pl-PL" sz="4000" b="1" dirty="0">
              <a:latin typeface="Stay Wildy Personal Use Only" pitchFamily="2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909647D-5728-49AA-BFC8-CFBCDB520F48}"/>
              </a:ext>
            </a:extLst>
          </p:cNvPr>
          <p:cNvSpPr txBox="1"/>
          <p:nvPr/>
        </p:nvSpPr>
        <p:spPr>
          <a:xfrm>
            <a:off x="1085281" y="2579447"/>
            <a:ext cx="116596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>
                <a:latin typeface="Stay Wildy Personal Use Only" pitchFamily="2" charset="0"/>
              </a:rPr>
              <a:t>GRABIE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A232CE9-A58A-474E-9C7A-9F68CEF9FBD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9382" y="277981"/>
            <a:ext cx="4602069" cy="29395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38EC6942-8533-4B69-9A8F-C23E04C948B7}"/>
              </a:ext>
            </a:extLst>
          </p:cNvPr>
          <p:cNvSpPr txBox="1"/>
          <p:nvPr/>
        </p:nvSpPr>
        <p:spPr>
          <a:xfrm>
            <a:off x="1040605" y="2587187"/>
            <a:ext cx="11036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>
                <a:latin typeface="Stay Wildy Personal Use Only" pitchFamily="2" charset="0"/>
              </a:rPr>
              <a:t>MOTYKA</a:t>
            </a:r>
            <a:endParaRPr lang="pl-PL" sz="4000" dirty="0">
              <a:latin typeface="Stay Wildy Personal Use Only" pitchFamily="2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8E6EB06-95FF-4A79-BEF6-09202338A29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9381" y="3732178"/>
            <a:ext cx="4602070" cy="2794179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505FEEF-D894-4582-A9CE-68CC0705DB1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9381" y="263636"/>
            <a:ext cx="4602069" cy="2939592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3F4DDC00-C29B-42B6-BDA1-0CDE58E1D1B4}"/>
              </a:ext>
            </a:extLst>
          </p:cNvPr>
          <p:cNvSpPr txBox="1"/>
          <p:nvPr/>
        </p:nvSpPr>
        <p:spPr>
          <a:xfrm>
            <a:off x="4245299" y="3746523"/>
            <a:ext cx="116204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>
                <a:latin typeface="Stay Wildy Personal Use Only" pitchFamily="2" charset="0"/>
              </a:rPr>
              <a:t>KALOSZE</a:t>
            </a:r>
            <a:endParaRPr lang="pl-PL" sz="4000" dirty="0">
              <a:latin typeface="Stay Wildy Personal Use Only" pitchFamily="2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1C1E01F2-7C28-464C-8521-6BDF365C87CD}"/>
              </a:ext>
            </a:extLst>
          </p:cNvPr>
          <p:cNvSpPr txBox="1"/>
          <p:nvPr/>
        </p:nvSpPr>
        <p:spPr>
          <a:xfrm>
            <a:off x="1040605" y="264664"/>
            <a:ext cx="341292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>
                <a:latin typeface="Stay Wildy Personal Use Only" pitchFamily="2" charset="0"/>
              </a:rPr>
              <a:t>R</a:t>
            </a:r>
            <a:r>
              <a:rPr lang="pl-PL" sz="3200" b="1" dirty="0">
                <a:latin typeface="Stay Wildy Personal Use Only" pitchFamily="2" charset="0"/>
              </a:rPr>
              <a:t>Ę</a:t>
            </a:r>
            <a:r>
              <a:rPr lang="pl-PL" sz="4000" dirty="0">
                <a:latin typeface="Stay Wildy Personal Use Only" pitchFamily="2" charset="0"/>
              </a:rPr>
              <a:t>KAWICE OGRODOWE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90B5F23-4544-4B51-9E10-2063F20BCCD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69993" y="263636"/>
            <a:ext cx="4452625" cy="2939592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0FE9F914-A1AF-43D9-8A77-B488D107BA51}"/>
              </a:ext>
            </a:extLst>
          </p:cNvPr>
          <p:cNvSpPr txBox="1"/>
          <p:nvPr/>
        </p:nvSpPr>
        <p:spPr>
          <a:xfrm>
            <a:off x="9665159" y="2494758"/>
            <a:ext cx="113306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>
                <a:latin typeface="Stay Wildy Personal Use Only" pitchFamily="2" charset="0"/>
              </a:rPr>
              <a:t>SZPADEL</a:t>
            </a:r>
            <a:endParaRPr lang="pl-PL" sz="4000" dirty="0">
              <a:latin typeface="Stay Wildy Personal Use Only" pitchFamily="2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757353DC-C9E2-4B38-992F-CC52A4F48AA8}"/>
              </a:ext>
            </a:extLst>
          </p:cNvPr>
          <p:cNvSpPr txBox="1"/>
          <p:nvPr/>
        </p:nvSpPr>
        <p:spPr>
          <a:xfrm>
            <a:off x="6378943" y="4331298"/>
            <a:ext cx="544617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>
                <a:latin typeface="Stay Wildy Personal Use Only" pitchFamily="2" charset="0"/>
              </a:rPr>
              <a:t>AKCESORIA OGRODNIKA I SADOWNIKA</a:t>
            </a:r>
            <a:endParaRPr lang="pl-PL" sz="4800" dirty="0">
              <a:latin typeface="Stay Wildy Personal Use Only" pitchFamily="2" charset="0"/>
            </a:endParaRPr>
          </a:p>
        </p:txBody>
      </p:sp>
      <p:sp>
        <p:nvSpPr>
          <p:cNvPr id="11" name="Arrow: Left 10">
            <a:extLst>
              <a:ext uri="{FF2B5EF4-FFF2-40B4-BE49-F238E27FC236}">
                <a16:creationId xmlns:a16="http://schemas.microsoft.com/office/drawing/2014/main" id="{13799468-3439-4AD8-8441-A00EEAF46465}"/>
              </a:ext>
            </a:extLst>
          </p:cNvPr>
          <p:cNvSpPr/>
          <p:nvPr/>
        </p:nvSpPr>
        <p:spPr>
          <a:xfrm rot="2737190">
            <a:off x="5518648" y="3194480"/>
            <a:ext cx="1856333" cy="428769"/>
          </a:xfrm>
          <a:prstGeom prst="leftArrow">
            <a:avLst/>
          </a:prstGeom>
          <a:solidFill>
            <a:schemeClr val="accent2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9" name="Arrow: Left 28">
            <a:extLst>
              <a:ext uri="{FF2B5EF4-FFF2-40B4-BE49-F238E27FC236}">
                <a16:creationId xmlns:a16="http://schemas.microsoft.com/office/drawing/2014/main" id="{5C6C1EA0-F326-4DCB-AF22-04EA3B3E5659}"/>
              </a:ext>
            </a:extLst>
          </p:cNvPr>
          <p:cNvSpPr/>
          <p:nvPr/>
        </p:nvSpPr>
        <p:spPr>
          <a:xfrm rot="20739196">
            <a:off x="5841826" y="5262487"/>
            <a:ext cx="1856333" cy="428769"/>
          </a:xfrm>
          <a:prstGeom prst="leftArrow">
            <a:avLst/>
          </a:prstGeom>
          <a:solidFill>
            <a:schemeClr val="accent2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5983943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C78230-E414-46E0-8A3D-140E95ECBB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6744" y="528034"/>
            <a:ext cx="10358511" cy="2387600"/>
          </a:xfrm>
        </p:spPr>
        <p:txBody>
          <a:bodyPr>
            <a:normAutofit fontScale="90000"/>
          </a:bodyPr>
          <a:lstStyle/>
          <a:p>
            <a:r>
              <a:rPr lang="pl-PL" sz="13800" b="1" dirty="0">
                <a:solidFill>
                  <a:schemeClr val="accent6">
                    <a:lumMod val="50000"/>
                  </a:schemeClr>
                </a:solidFill>
                <a:latin typeface="Winter Break" panose="02000500000000000000" pitchFamily="50" charset="0"/>
              </a:rPr>
              <a:t>Etapy sadzenia ro</a:t>
            </a:r>
            <a:r>
              <a:rPr lang="pl-PL" sz="13800" b="1" dirty="0">
                <a:solidFill>
                  <a:schemeClr val="accent6">
                    <a:lumMod val="50000"/>
                  </a:schemeClr>
                </a:solidFill>
                <a:latin typeface="josephsophia" panose="02000505020000020003" pitchFamily="50" charset="0"/>
              </a:rPr>
              <a:t>ś</a:t>
            </a:r>
            <a:r>
              <a:rPr lang="pl-PL" sz="13800" b="1" dirty="0">
                <a:solidFill>
                  <a:schemeClr val="accent6">
                    <a:lumMod val="50000"/>
                  </a:schemeClr>
                </a:solidFill>
                <a:latin typeface="Winter Break" panose="02000500000000000000" pitchFamily="50" charset="0"/>
              </a:rPr>
              <a:t>lin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DA7D026-F448-48E9-AFF7-0FC04DBDF2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9338" y="2008030"/>
            <a:ext cx="3271771" cy="5033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738519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22DA531-23AB-4716-81DE-17898737A9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616" y="480811"/>
            <a:ext cx="3200400" cy="21336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1A4D4EF-B918-4B67-9909-C81ED8909E0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7396" y="480812"/>
            <a:ext cx="3177207" cy="213359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2492F27-B351-4CD1-BD87-3AF3220A349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7983" y="480812"/>
            <a:ext cx="3280893" cy="213359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ED965E6C-51AE-42D9-A7C7-7E6DBEB24A3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4156" y="3533104"/>
            <a:ext cx="3219719" cy="213359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93B925CF-FDA5-4BFD-AB54-3B4D4270A82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8123" y="3533105"/>
            <a:ext cx="3219719" cy="213359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9C9842FF-26E0-448C-B472-8491CC9D8C0B}"/>
              </a:ext>
            </a:extLst>
          </p:cNvPr>
          <p:cNvSpPr txBox="1"/>
          <p:nvPr/>
        </p:nvSpPr>
        <p:spPr>
          <a:xfrm>
            <a:off x="705832" y="2740121"/>
            <a:ext cx="27366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>
                <a:latin typeface="Winter Break" panose="02000500000000000000" pitchFamily="50" charset="0"/>
              </a:rPr>
              <a:t>1. Przygotowanie podło</a:t>
            </a:r>
            <a:r>
              <a:rPr lang="pl-PL" sz="2800" dirty="0">
                <a:latin typeface="Winter Break" panose="02000500000000000000" pitchFamily="50" charset="0"/>
              </a:rPr>
              <a:t>ż</a:t>
            </a:r>
            <a:r>
              <a:rPr lang="pl-PL" sz="3200" dirty="0">
                <a:latin typeface="Winter Break" panose="02000500000000000000" pitchFamily="50" charset="0"/>
              </a:rPr>
              <a:t>a</a:t>
            </a:r>
            <a:endParaRPr lang="pl-PL" sz="4000" dirty="0">
              <a:latin typeface="Winter Break" panose="02000500000000000000" pitchFamily="50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766EC943-A800-4CEF-9032-450865094ED9}"/>
              </a:ext>
            </a:extLst>
          </p:cNvPr>
          <p:cNvSpPr txBox="1"/>
          <p:nvPr/>
        </p:nvSpPr>
        <p:spPr>
          <a:xfrm>
            <a:off x="4995377" y="2755145"/>
            <a:ext cx="220124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>
                <a:latin typeface="Winter Break" panose="02000500000000000000" pitchFamily="50" charset="0"/>
              </a:rPr>
              <a:t>2. Wykopanie dołka</a:t>
            </a:r>
            <a:endParaRPr lang="pl-PL" sz="4000" dirty="0">
              <a:latin typeface="Winter Break" panose="02000500000000000000" pitchFamily="50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2B406F31-4491-4B47-845B-9179329CDE0D}"/>
              </a:ext>
            </a:extLst>
          </p:cNvPr>
          <p:cNvSpPr txBox="1"/>
          <p:nvPr/>
        </p:nvSpPr>
        <p:spPr>
          <a:xfrm>
            <a:off x="8749519" y="2781370"/>
            <a:ext cx="271901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>
                <a:latin typeface="Winter Break" panose="02000500000000000000" pitchFamily="50" charset="0"/>
              </a:rPr>
              <a:t>3. Umieszczenie sadzonki</a:t>
            </a:r>
            <a:endParaRPr lang="pl-PL" sz="4000" dirty="0">
              <a:latin typeface="Winter Break" panose="02000500000000000000" pitchFamily="50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619B6514-B689-4E4F-ACE6-9428A9BAC155}"/>
              </a:ext>
            </a:extLst>
          </p:cNvPr>
          <p:cNvSpPr txBox="1"/>
          <p:nvPr/>
        </p:nvSpPr>
        <p:spPr>
          <a:xfrm>
            <a:off x="1981750" y="5792413"/>
            <a:ext cx="331212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>
                <a:latin typeface="Winter Break" panose="02000500000000000000" pitchFamily="50" charset="0"/>
              </a:rPr>
              <a:t>4. Przysypanie korzeni ziemi</a:t>
            </a:r>
            <a:r>
              <a:rPr lang="pl-PL" sz="3200" dirty="0">
                <a:latin typeface="josephsophia" panose="02000505020000020003" pitchFamily="50" charset="0"/>
              </a:rPr>
              <a:t>ą</a:t>
            </a:r>
            <a:endParaRPr lang="pl-PL" sz="4000" dirty="0">
              <a:latin typeface="josephsophia" panose="02000505020000020003" pitchFamily="50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5D4415C8-5076-4CC9-BE9E-CC8BFEF4F93C}"/>
              </a:ext>
            </a:extLst>
          </p:cNvPr>
          <p:cNvSpPr txBox="1"/>
          <p:nvPr/>
        </p:nvSpPr>
        <p:spPr>
          <a:xfrm>
            <a:off x="7666245" y="5792412"/>
            <a:ext cx="168347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>
                <a:latin typeface="Winter Break" panose="02000500000000000000" pitchFamily="50" charset="0"/>
              </a:rPr>
              <a:t>5. Podlewanie </a:t>
            </a:r>
            <a:endParaRPr lang="pl-PL" sz="4000" dirty="0">
              <a:latin typeface="Winter Break" panose="020005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795686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C78230-E414-46E0-8A3D-140E95ECBB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58412" y="-386366"/>
            <a:ext cx="10358511" cy="2387600"/>
          </a:xfrm>
        </p:spPr>
        <p:txBody>
          <a:bodyPr>
            <a:noAutofit/>
          </a:bodyPr>
          <a:lstStyle/>
          <a:p>
            <a:r>
              <a:rPr lang="pl-PL" sz="9600" b="1" dirty="0">
                <a:solidFill>
                  <a:schemeClr val="accent6">
                    <a:lumMod val="50000"/>
                  </a:schemeClr>
                </a:solidFill>
                <a:latin typeface="Winter Break" panose="02000500000000000000" pitchFamily="50" charset="0"/>
              </a:rPr>
              <a:t>Szkodniki w sadzie i ogrodzie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7F69410-A6E8-4CDA-804F-0AB9DA5200FC}"/>
              </a:ext>
            </a:extLst>
          </p:cNvPr>
          <p:cNvSpPr/>
          <p:nvPr/>
        </p:nvSpPr>
        <p:spPr>
          <a:xfrm>
            <a:off x="1058412" y="2313681"/>
            <a:ext cx="8729532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4400" dirty="0">
                <a:latin typeface="Winter Break" panose="02000500000000000000" pitchFamily="50" charset="0"/>
              </a:rPr>
              <a:t>*mszyce powoduj</a:t>
            </a:r>
            <a:r>
              <a:rPr lang="pl-PL" sz="4400" dirty="0">
                <a:latin typeface="josephsophia" panose="02000505020000020003" pitchFamily="50" charset="0"/>
              </a:rPr>
              <a:t>ą</a:t>
            </a:r>
            <a:r>
              <a:rPr lang="pl-PL" sz="4400" dirty="0">
                <a:latin typeface="Winter Break" panose="02000500000000000000" pitchFamily="50" charset="0"/>
              </a:rPr>
              <a:t> uszkadzanie li</a:t>
            </a:r>
            <a:r>
              <a:rPr lang="pl-PL" sz="4400" dirty="0">
                <a:latin typeface="josephsophia" panose="02000505020000020003" pitchFamily="50" charset="0"/>
              </a:rPr>
              <a:t>ś</a:t>
            </a:r>
            <a:r>
              <a:rPr lang="pl-PL" sz="4400" dirty="0">
                <a:latin typeface="Winter Break" panose="02000500000000000000" pitchFamily="50" charset="0"/>
              </a:rPr>
              <a:t>ci i p</a:t>
            </a:r>
            <a:r>
              <a:rPr lang="pl-PL" sz="4400" dirty="0">
                <a:latin typeface="josephsophia" panose="02000505020000020003" pitchFamily="50" charset="0"/>
              </a:rPr>
              <a:t>ę</a:t>
            </a:r>
            <a:r>
              <a:rPr lang="pl-PL" sz="4400" dirty="0">
                <a:latin typeface="Winter Break" panose="02000500000000000000" pitchFamily="50" charset="0"/>
              </a:rPr>
              <a:t>dów </a:t>
            </a:r>
          </a:p>
          <a:p>
            <a:r>
              <a:rPr lang="pl-PL" sz="4400" dirty="0">
                <a:latin typeface="Winter Break" panose="02000500000000000000" pitchFamily="50" charset="0"/>
              </a:rPr>
              <a:t>*g</a:t>
            </a:r>
            <a:r>
              <a:rPr lang="pl-PL" sz="4400" dirty="0">
                <a:latin typeface="josephsophia" panose="02000505020000020003" pitchFamily="50" charset="0"/>
              </a:rPr>
              <a:t>ą</a:t>
            </a:r>
            <a:r>
              <a:rPr lang="pl-PL" sz="4400" dirty="0">
                <a:latin typeface="Winter Break" panose="02000500000000000000" pitchFamily="50" charset="0"/>
              </a:rPr>
              <a:t>sienice </a:t>
            </a:r>
            <a:r>
              <a:rPr lang="pl-PL" sz="3200" dirty="0">
                <a:latin typeface="Winter Break" panose="02000500000000000000" pitchFamily="50" charset="0"/>
              </a:rPr>
              <a:t>ż</a:t>
            </a:r>
            <a:r>
              <a:rPr lang="pl-PL" sz="4400" dirty="0">
                <a:latin typeface="Winter Break" panose="02000500000000000000" pitchFamily="50" charset="0"/>
              </a:rPr>
              <a:t>eruj</a:t>
            </a:r>
            <a:r>
              <a:rPr lang="pl-PL" sz="4400" dirty="0">
                <a:latin typeface="josephsophia" panose="02000505020000020003" pitchFamily="50" charset="0"/>
              </a:rPr>
              <a:t>ą</a:t>
            </a:r>
            <a:r>
              <a:rPr lang="pl-PL" sz="4400" dirty="0">
                <a:latin typeface="Winter Break" panose="02000500000000000000" pitchFamily="50" charset="0"/>
              </a:rPr>
              <a:t>ce wewn</a:t>
            </a:r>
            <a:r>
              <a:rPr lang="pl-PL" sz="4400" dirty="0">
                <a:latin typeface="josephsophia" panose="02000505020000020003" pitchFamily="50" charset="0"/>
              </a:rPr>
              <a:t>ą</a:t>
            </a:r>
            <a:r>
              <a:rPr lang="pl-PL" sz="4400" dirty="0">
                <a:latin typeface="Winter Break" panose="02000500000000000000" pitchFamily="50" charset="0"/>
              </a:rPr>
              <a:t>trz owoców zjadaj</a:t>
            </a:r>
            <a:r>
              <a:rPr lang="pl-PL" sz="4400" dirty="0">
                <a:latin typeface="josephsophia" panose="02000505020000020003" pitchFamily="50" charset="0"/>
              </a:rPr>
              <a:t>ą</a:t>
            </a:r>
            <a:r>
              <a:rPr lang="pl-PL" sz="4400" dirty="0">
                <a:latin typeface="Winter Break" panose="02000500000000000000" pitchFamily="50" charset="0"/>
              </a:rPr>
              <a:t> ich nasiona i mi</a:t>
            </a:r>
            <a:r>
              <a:rPr lang="pl-PL" sz="4400" dirty="0">
                <a:latin typeface="josephsophia" panose="02000505020000020003" pitchFamily="50" charset="0"/>
              </a:rPr>
              <a:t>ą</a:t>
            </a:r>
            <a:r>
              <a:rPr lang="pl-PL" sz="3200" dirty="0">
                <a:latin typeface="Winter Break" panose="02000500000000000000" pitchFamily="50" charset="0"/>
              </a:rPr>
              <a:t>ż</a:t>
            </a:r>
            <a:r>
              <a:rPr lang="pl-PL" sz="4400" dirty="0">
                <a:latin typeface="Winter Break" panose="02000500000000000000" pitchFamily="50" charset="0"/>
              </a:rPr>
              <a:t>sz, a tak</a:t>
            </a:r>
            <a:r>
              <a:rPr lang="pl-PL" sz="3600" dirty="0">
                <a:latin typeface="Winter Break" panose="02000500000000000000" pitchFamily="50" charset="0"/>
              </a:rPr>
              <a:t>ż</a:t>
            </a:r>
            <a:r>
              <a:rPr lang="pl-PL" sz="4400" dirty="0">
                <a:latin typeface="Winter Break" panose="02000500000000000000" pitchFamily="50" charset="0"/>
              </a:rPr>
              <a:t>e uszkadzaj</a:t>
            </a:r>
            <a:r>
              <a:rPr lang="pl-PL" sz="4400" dirty="0">
                <a:latin typeface="josephsophia" panose="02000505020000020003" pitchFamily="50" charset="0"/>
              </a:rPr>
              <a:t>ą</a:t>
            </a:r>
            <a:r>
              <a:rPr lang="pl-PL" sz="4400" dirty="0">
                <a:latin typeface="Winter Break" panose="02000500000000000000" pitchFamily="50" charset="0"/>
              </a:rPr>
              <a:t> ich li</a:t>
            </a:r>
            <a:r>
              <a:rPr lang="pl-PL" sz="4400" dirty="0">
                <a:latin typeface="josephsophia" panose="02000505020000020003" pitchFamily="50" charset="0"/>
              </a:rPr>
              <a:t>ś</a:t>
            </a:r>
            <a:r>
              <a:rPr lang="pl-PL" sz="4400" dirty="0">
                <a:latin typeface="Winter Break" panose="02000500000000000000" pitchFamily="50" charset="0"/>
              </a:rPr>
              <a:t>cie </a:t>
            </a:r>
          </a:p>
          <a:p>
            <a:r>
              <a:rPr lang="pl-PL" sz="4400" dirty="0">
                <a:latin typeface="Winter Break" panose="02000500000000000000" pitchFamily="50" charset="0"/>
              </a:rPr>
              <a:t>*</a:t>
            </a:r>
            <a:r>
              <a:rPr lang="pl-PL" sz="4400" dirty="0">
                <a:latin typeface="josephsophia" panose="02000505020000020003" pitchFamily="50" charset="0"/>
              </a:rPr>
              <a:t>ś</a:t>
            </a:r>
            <a:r>
              <a:rPr lang="pl-PL" sz="4400" dirty="0">
                <a:latin typeface="Winter Break" panose="02000500000000000000" pitchFamily="50" charset="0"/>
              </a:rPr>
              <a:t>limaki - podjadaj</a:t>
            </a:r>
            <a:r>
              <a:rPr lang="pl-PL" sz="4400" dirty="0">
                <a:latin typeface="josephsophia" panose="02000505020000020003" pitchFamily="50" charset="0"/>
              </a:rPr>
              <a:t>ą</a:t>
            </a:r>
            <a:r>
              <a:rPr lang="pl-PL" sz="4400" dirty="0">
                <a:latin typeface="Winter Break" panose="02000500000000000000" pitchFamily="50" charset="0"/>
              </a:rPr>
              <a:t> li</a:t>
            </a:r>
            <a:r>
              <a:rPr lang="pl-PL" sz="4400" dirty="0">
                <a:latin typeface="josephsophia" panose="02000505020000020003" pitchFamily="50" charset="0"/>
              </a:rPr>
              <a:t>ś</a:t>
            </a:r>
            <a:r>
              <a:rPr lang="pl-PL" sz="4400" dirty="0">
                <a:latin typeface="Winter Break" panose="02000500000000000000" pitchFamily="50" charset="0"/>
              </a:rPr>
              <a:t>cie ro</a:t>
            </a:r>
            <a:r>
              <a:rPr lang="pl-PL" sz="4400" dirty="0">
                <a:latin typeface="josephsophia" panose="02000505020000020003" pitchFamily="50" charset="0"/>
              </a:rPr>
              <a:t>ś</a:t>
            </a:r>
            <a:r>
              <a:rPr lang="pl-PL" sz="4400" dirty="0">
                <a:latin typeface="Winter Break" panose="02000500000000000000" pitchFamily="50" charset="0"/>
              </a:rPr>
              <a:t>lin tworz</a:t>
            </a:r>
            <a:r>
              <a:rPr lang="pl-PL" sz="4400" dirty="0">
                <a:latin typeface="josephsophia" panose="02000505020000020003" pitchFamily="50" charset="0"/>
              </a:rPr>
              <a:t>ą</a:t>
            </a:r>
            <a:r>
              <a:rPr lang="pl-PL" sz="4400" dirty="0">
                <a:latin typeface="Winter Break" panose="02000500000000000000" pitchFamily="50" charset="0"/>
              </a:rPr>
              <a:t>c w nich dziury</a:t>
            </a:r>
            <a:endParaRPr lang="pl-PL" sz="4400" dirty="0">
              <a:solidFill>
                <a:srgbClr val="1B2911"/>
              </a:solidFill>
              <a:latin typeface="Winter Break" panose="02000500000000000000" pitchFamily="50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DD2E765-EC27-41C5-8238-260C2F34EF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1860" y="5183462"/>
            <a:ext cx="3151227" cy="167015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5C62318-F5B8-4A7E-95DD-44B3F757D7C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5356" y="4270418"/>
            <a:ext cx="3031567" cy="30315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286416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C78230-E414-46E0-8A3D-140E95ECBB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58412" y="-386366"/>
            <a:ext cx="10358511" cy="2387600"/>
          </a:xfrm>
        </p:spPr>
        <p:txBody>
          <a:bodyPr>
            <a:noAutofit/>
          </a:bodyPr>
          <a:lstStyle/>
          <a:p>
            <a:r>
              <a:rPr lang="pl-PL" sz="9600" b="1" dirty="0">
                <a:solidFill>
                  <a:schemeClr val="accent6">
                    <a:lumMod val="50000"/>
                  </a:schemeClr>
                </a:solidFill>
                <a:latin typeface="Winter Break" panose="02000500000000000000" pitchFamily="50" charset="0"/>
              </a:rPr>
              <a:t>Szkodniki w sadzie i ogrodzie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3376C28-5027-4137-B503-A368E877E8E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826" y="2376152"/>
            <a:ext cx="3496200" cy="24806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60EA664-CB9F-4E5A-9B03-5B0063FED9E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2697" y="2376153"/>
            <a:ext cx="3526605" cy="24806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2D1BDB1-033A-41B0-B221-FCC10968248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6973" y="2376153"/>
            <a:ext cx="3533104" cy="24806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45BF5E3-9AF3-4E2C-A2C5-B0B55C4CEF26}"/>
              </a:ext>
            </a:extLst>
          </p:cNvPr>
          <p:cNvSpPr txBox="1"/>
          <p:nvPr/>
        </p:nvSpPr>
        <p:spPr>
          <a:xfrm>
            <a:off x="1465384" y="4939296"/>
            <a:ext cx="113524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>
                <a:latin typeface="Winter Break" panose="02000500000000000000" pitchFamily="50" charset="0"/>
              </a:rPr>
              <a:t>Mszyca</a:t>
            </a:r>
            <a:endParaRPr lang="pl-PL" sz="4800" dirty="0">
              <a:latin typeface="Winter Break" panose="02000500000000000000" pitchFamily="50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4983A8D-6D3A-4FD1-BCFA-70F3FD33F347}"/>
              </a:ext>
            </a:extLst>
          </p:cNvPr>
          <p:cNvSpPr txBox="1"/>
          <p:nvPr/>
        </p:nvSpPr>
        <p:spPr>
          <a:xfrm>
            <a:off x="5550817" y="4945532"/>
            <a:ext cx="109036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latin typeface="josephsophia" panose="02000505020000020003" pitchFamily="50" charset="0"/>
              </a:rPr>
              <a:t>Ś</a:t>
            </a:r>
            <a:r>
              <a:rPr lang="pl-PL" sz="4000" dirty="0">
                <a:latin typeface="Winter Break" panose="02000500000000000000" pitchFamily="50" charset="0"/>
              </a:rPr>
              <a:t>limak</a:t>
            </a:r>
            <a:endParaRPr lang="pl-PL" sz="4800" dirty="0">
              <a:latin typeface="Winter Break" panose="02000500000000000000" pitchFamily="50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45A2434-BA39-4057-BD2F-FF7D24554FBD}"/>
              </a:ext>
            </a:extLst>
          </p:cNvPr>
          <p:cNvSpPr txBox="1"/>
          <p:nvPr/>
        </p:nvSpPr>
        <p:spPr>
          <a:xfrm>
            <a:off x="9417624" y="5071411"/>
            <a:ext cx="143180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>
                <a:latin typeface="josephsophia" panose="02000505020000020003" pitchFamily="50" charset="0"/>
              </a:rPr>
              <a:t>Gą</a:t>
            </a:r>
            <a:r>
              <a:rPr lang="pl-PL" sz="4000" dirty="0">
                <a:latin typeface="Winter Break" panose="02000500000000000000" pitchFamily="50" charset="0"/>
              </a:rPr>
              <a:t>sienica</a:t>
            </a:r>
            <a:endParaRPr lang="pl-PL" sz="4800" dirty="0">
              <a:latin typeface="Winter Break" panose="020005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420159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C78230-E414-46E0-8A3D-140E95ECBB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6744" y="206062"/>
            <a:ext cx="10358511" cy="2387600"/>
          </a:xfrm>
        </p:spPr>
        <p:txBody>
          <a:bodyPr>
            <a:normAutofit/>
          </a:bodyPr>
          <a:lstStyle/>
          <a:p>
            <a:r>
              <a:rPr lang="pl-PL" sz="13800" b="1" dirty="0">
                <a:solidFill>
                  <a:schemeClr val="accent6">
                    <a:lumMod val="50000"/>
                  </a:schemeClr>
                </a:solidFill>
                <a:latin typeface="Winter Break" panose="02000500000000000000" pitchFamily="50" charset="0"/>
              </a:rPr>
              <a:t>Co to s</a:t>
            </a:r>
            <a:r>
              <a:rPr lang="pl-PL" sz="13800" b="1" dirty="0">
                <a:solidFill>
                  <a:schemeClr val="accent6">
                    <a:lumMod val="50000"/>
                  </a:schemeClr>
                </a:solidFill>
                <a:latin typeface="josephsophia" panose="02000505020000020003" pitchFamily="50" charset="0"/>
              </a:rPr>
              <a:t>ą</a:t>
            </a:r>
            <a:r>
              <a:rPr lang="pl-PL" sz="13800" b="1" dirty="0">
                <a:solidFill>
                  <a:schemeClr val="accent6">
                    <a:lumMod val="50000"/>
                  </a:schemeClr>
                </a:solidFill>
                <a:latin typeface="Winter Break" panose="02000500000000000000" pitchFamily="50" charset="0"/>
              </a:rPr>
              <a:t> nowalijki?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8236B92-F003-45BB-947C-3F7A1DB0BAEB}"/>
              </a:ext>
            </a:extLst>
          </p:cNvPr>
          <p:cNvSpPr/>
          <p:nvPr/>
        </p:nvSpPr>
        <p:spPr>
          <a:xfrm>
            <a:off x="4338034" y="2696879"/>
            <a:ext cx="6096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l-PL" sz="4000" dirty="0">
                <a:solidFill>
                  <a:srgbClr val="1B2911"/>
                </a:solidFill>
                <a:latin typeface="Winter Break" panose="02000500000000000000" pitchFamily="50" charset="0"/>
              </a:rPr>
              <a:t>Nowalijki to młode warzywa, które zbiera si</a:t>
            </a:r>
            <a:r>
              <a:rPr lang="pl-PL" sz="4000" dirty="0">
                <a:solidFill>
                  <a:srgbClr val="1B2911"/>
                </a:solidFill>
                <a:latin typeface="josephsophia" panose="02000505020000020003" pitchFamily="50" charset="0"/>
              </a:rPr>
              <a:t>ę</a:t>
            </a:r>
            <a:r>
              <a:rPr lang="pl-PL" sz="4000" dirty="0">
                <a:solidFill>
                  <a:srgbClr val="1B2911"/>
                </a:solidFill>
                <a:latin typeface="Winter Break" panose="02000500000000000000" pitchFamily="50" charset="0"/>
              </a:rPr>
              <a:t> po raz pierwszy ju</a:t>
            </a:r>
            <a:r>
              <a:rPr lang="pl-PL" sz="3200" dirty="0">
                <a:solidFill>
                  <a:srgbClr val="1B2911"/>
                </a:solidFill>
                <a:latin typeface="Winter Break" panose="02000500000000000000" pitchFamily="50" charset="0"/>
              </a:rPr>
              <a:t>ż</a:t>
            </a:r>
            <a:r>
              <a:rPr lang="pl-PL" sz="4000" dirty="0">
                <a:solidFill>
                  <a:srgbClr val="1B2911"/>
                </a:solidFill>
                <a:latin typeface="Winter Break" panose="02000500000000000000" pitchFamily="50" charset="0"/>
              </a:rPr>
              <a:t> wczesn</a:t>
            </a:r>
            <a:r>
              <a:rPr lang="pl-PL" sz="4000" dirty="0">
                <a:solidFill>
                  <a:srgbClr val="1B2911"/>
                </a:solidFill>
                <a:latin typeface="josephsophia" panose="02000505020000020003" pitchFamily="50" charset="0"/>
              </a:rPr>
              <a:t>ą</a:t>
            </a:r>
            <a:r>
              <a:rPr lang="pl-PL" sz="4000" dirty="0">
                <a:solidFill>
                  <a:srgbClr val="1B2911"/>
                </a:solidFill>
                <a:latin typeface="Winter Break" panose="02000500000000000000" pitchFamily="50" charset="0"/>
              </a:rPr>
              <a:t> wiosną. Dostarczaj</a:t>
            </a:r>
            <a:r>
              <a:rPr lang="pl-PL" sz="4000" dirty="0">
                <a:solidFill>
                  <a:srgbClr val="1B2911"/>
                </a:solidFill>
                <a:latin typeface="josephsophia" panose="02000505020000020003" pitchFamily="50" charset="0"/>
              </a:rPr>
              <a:t>ą</a:t>
            </a:r>
            <a:r>
              <a:rPr lang="pl-PL" sz="4000" dirty="0">
                <a:solidFill>
                  <a:srgbClr val="1B2911"/>
                </a:solidFill>
                <a:latin typeface="Winter Break" panose="02000500000000000000" pitchFamily="50" charset="0"/>
              </a:rPr>
              <a:t> one wielu witamin i składników mineralnych.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D09A526-3BD1-4CEB-8276-E5107E8C22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78339"/>
            <a:ext cx="4572000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899953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8E6EB06-95FF-4A79-BEF6-09202338A2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9381" y="3732178"/>
            <a:ext cx="4602070" cy="279417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3F4DDC00-C29B-42B6-BDA1-0CDE58E1D1B4}"/>
              </a:ext>
            </a:extLst>
          </p:cNvPr>
          <p:cNvSpPr txBox="1"/>
          <p:nvPr/>
        </p:nvSpPr>
        <p:spPr>
          <a:xfrm>
            <a:off x="4245299" y="3746523"/>
            <a:ext cx="116204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>
                <a:latin typeface="Stay Wildy Personal Use Only" pitchFamily="2" charset="0"/>
              </a:rPr>
              <a:t>KALOSZE</a:t>
            </a:r>
            <a:endParaRPr lang="pl-PL" sz="4000" dirty="0">
              <a:latin typeface="Stay Wildy Personal Use Only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4B22EBD-9B67-4DA0-9C4A-2159E9B88CB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9381" y="3692414"/>
            <a:ext cx="4602070" cy="283394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AE695F8-3906-4862-B54F-3E88F6D04D5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9381" y="331643"/>
            <a:ext cx="4602070" cy="279417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A807C5C-D3BE-482E-AF7C-5E5F9519FB7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0549" y="331643"/>
            <a:ext cx="4602070" cy="279417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155B825-B436-4F67-BD7C-072896355BB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0549" y="3712295"/>
            <a:ext cx="4602070" cy="283394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143BC84B-5B14-4963-B107-2FCC76985170}"/>
              </a:ext>
            </a:extLst>
          </p:cNvPr>
          <p:cNvSpPr txBox="1"/>
          <p:nvPr/>
        </p:nvSpPr>
        <p:spPr>
          <a:xfrm>
            <a:off x="1152222" y="2531956"/>
            <a:ext cx="9989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>
                <a:solidFill>
                  <a:schemeClr val="bg1"/>
                </a:solidFill>
                <a:latin typeface="Stay Wildy Personal Use Only" pitchFamily="2" charset="0"/>
              </a:rPr>
              <a:t>BURAK </a:t>
            </a:r>
            <a:endParaRPr lang="pl-PL" sz="4000" dirty="0">
              <a:solidFill>
                <a:schemeClr val="bg1"/>
              </a:solidFill>
              <a:latin typeface="Stay Wildy Personal Use Only" pitchFamily="2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F09C80DA-F302-43B2-862A-42B75DCD6B2F}"/>
              </a:ext>
            </a:extLst>
          </p:cNvPr>
          <p:cNvSpPr txBox="1"/>
          <p:nvPr/>
        </p:nvSpPr>
        <p:spPr>
          <a:xfrm>
            <a:off x="6665326" y="360308"/>
            <a:ext cx="134857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>
                <a:solidFill>
                  <a:schemeClr val="bg1"/>
                </a:solidFill>
                <a:latin typeface="Stay Wildy Personal Use Only" pitchFamily="2" charset="0"/>
              </a:rPr>
              <a:t>RZE</a:t>
            </a:r>
            <a:r>
              <a:rPr lang="pl-PL" sz="2400" dirty="0">
                <a:solidFill>
                  <a:schemeClr val="bg1"/>
                </a:solidFill>
                <a:latin typeface="Stay Wildy Personal Use Only" pitchFamily="2" charset="0"/>
              </a:rPr>
              <a:t>Ż</a:t>
            </a:r>
            <a:r>
              <a:rPr lang="pl-PL" sz="3200" dirty="0">
                <a:solidFill>
                  <a:schemeClr val="bg1"/>
                </a:solidFill>
                <a:latin typeface="Stay Wildy Personal Use Only" pitchFamily="2" charset="0"/>
              </a:rPr>
              <a:t>UCHA</a:t>
            </a:r>
            <a:endParaRPr lang="pl-PL" sz="4000" dirty="0">
              <a:solidFill>
                <a:schemeClr val="bg1"/>
              </a:solidFill>
              <a:latin typeface="Stay Wildy Personal Use Only" pitchFamily="2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3ED7F92-FD2D-451F-AEFE-91766B92F290}"/>
              </a:ext>
            </a:extLst>
          </p:cNvPr>
          <p:cNvSpPr txBox="1"/>
          <p:nvPr/>
        </p:nvSpPr>
        <p:spPr>
          <a:xfrm>
            <a:off x="4335516" y="5941582"/>
            <a:ext cx="107183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>
                <a:solidFill>
                  <a:schemeClr val="bg1"/>
                </a:solidFill>
                <a:latin typeface="Stay Wildy Personal Use Only" pitchFamily="2" charset="0"/>
              </a:rPr>
              <a:t>OG</a:t>
            </a:r>
            <a:r>
              <a:rPr lang="pl-PL" sz="2400" dirty="0">
                <a:solidFill>
                  <a:schemeClr val="bg1"/>
                </a:solidFill>
                <a:latin typeface="Stay Wildy Personal Use Only" pitchFamily="2" charset="0"/>
              </a:rPr>
              <a:t>Ó</a:t>
            </a:r>
            <a:r>
              <a:rPr lang="pl-PL" sz="3200" dirty="0">
                <a:solidFill>
                  <a:schemeClr val="bg1"/>
                </a:solidFill>
                <a:latin typeface="Stay Wildy Personal Use Only" pitchFamily="2" charset="0"/>
              </a:rPr>
              <a:t>REK</a:t>
            </a:r>
            <a:endParaRPr lang="pl-PL" sz="4000" dirty="0">
              <a:solidFill>
                <a:schemeClr val="bg1"/>
              </a:solidFill>
              <a:latin typeface="Stay Wildy Personal Use Only" pitchFamily="2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BC0092D4-786C-4D6F-B475-C2C506C2C9D0}"/>
              </a:ext>
            </a:extLst>
          </p:cNvPr>
          <p:cNvSpPr txBox="1"/>
          <p:nvPr/>
        </p:nvSpPr>
        <p:spPr>
          <a:xfrm>
            <a:off x="6810851" y="3732178"/>
            <a:ext cx="111838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>
                <a:latin typeface="Stay Wildy Personal Use Only" pitchFamily="2" charset="0"/>
              </a:rPr>
              <a:t>SZPINAK</a:t>
            </a:r>
            <a:endParaRPr lang="pl-PL" sz="4000" dirty="0">
              <a:latin typeface="Stay Wildy Personal Use Only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848885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2AE695F8-3906-4862-B54F-3E88F6D04D5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9381" y="331643"/>
            <a:ext cx="4602070" cy="279417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3F4DDC00-C29B-42B6-BDA1-0CDE58E1D1B4}"/>
              </a:ext>
            </a:extLst>
          </p:cNvPr>
          <p:cNvSpPr txBox="1"/>
          <p:nvPr/>
        </p:nvSpPr>
        <p:spPr>
          <a:xfrm>
            <a:off x="1154369" y="2541047"/>
            <a:ext cx="116204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>
                <a:latin typeface="Stay Wildy Personal Use Only" pitchFamily="2" charset="0"/>
              </a:rPr>
              <a:t>KALOSZE</a:t>
            </a:r>
            <a:endParaRPr lang="pl-PL" sz="4000" dirty="0">
              <a:latin typeface="Stay Wildy Personal Use Only" pitchFamily="2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014E087-8A48-4885-9895-7B99A182257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9380" y="331643"/>
            <a:ext cx="4602069" cy="279417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0D699E0-6AB2-461F-813F-1CB94BFA423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9381" y="3564241"/>
            <a:ext cx="4602068" cy="284274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A141695-2CFC-45C3-89F8-6C096F2D8E8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0551" y="331643"/>
            <a:ext cx="4602068" cy="284274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9DD45F9-A6A1-4FB7-B489-65F5D953A21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0551" y="3612901"/>
            <a:ext cx="4602068" cy="27940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2B039A5-4C96-4207-BD8E-7088D06D08A8}"/>
              </a:ext>
            </a:extLst>
          </p:cNvPr>
          <p:cNvSpPr txBox="1"/>
          <p:nvPr/>
        </p:nvSpPr>
        <p:spPr>
          <a:xfrm>
            <a:off x="1152222" y="2531956"/>
            <a:ext cx="118962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>
                <a:solidFill>
                  <a:schemeClr val="bg1"/>
                </a:solidFill>
                <a:latin typeface="Stay Wildy Personal Use Only" pitchFamily="2" charset="0"/>
              </a:rPr>
              <a:t>BROKU</a:t>
            </a:r>
            <a:r>
              <a:rPr lang="pl-PL" sz="2800" dirty="0">
                <a:solidFill>
                  <a:schemeClr val="bg1"/>
                </a:solidFill>
                <a:latin typeface="Stay Wildy Personal Use Only" pitchFamily="2" charset="0"/>
              </a:rPr>
              <a:t>Ł</a:t>
            </a:r>
            <a:r>
              <a:rPr lang="pl-PL" sz="3200" dirty="0">
                <a:solidFill>
                  <a:schemeClr val="bg1"/>
                </a:solidFill>
                <a:latin typeface="Stay Wildy Personal Use Only" pitchFamily="2" charset="0"/>
              </a:rPr>
              <a:t>Y</a:t>
            </a:r>
            <a:endParaRPr lang="pl-PL" sz="4000" dirty="0">
              <a:solidFill>
                <a:schemeClr val="bg1"/>
              </a:solidFill>
              <a:latin typeface="Stay Wildy Personal Use Only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7A549B7-C6F0-4783-91B8-A4EDE87E648A}"/>
              </a:ext>
            </a:extLst>
          </p:cNvPr>
          <p:cNvSpPr txBox="1"/>
          <p:nvPr/>
        </p:nvSpPr>
        <p:spPr>
          <a:xfrm>
            <a:off x="1152222" y="3612901"/>
            <a:ext cx="131176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>
                <a:solidFill>
                  <a:schemeClr val="bg1"/>
                </a:solidFill>
                <a:latin typeface="Stay Wildy Personal Use Only" pitchFamily="2" charset="0"/>
              </a:rPr>
              <a:t>MARCHEW</a:t>
            </a:r>
            <a:endParaRPr lang="pl-PL" sz="4000" dirty="0">
              <a:solidFill>
                <a:schemeClr val="bg1"/>
              </a:solidFill>
              <a:latin typeface="Stay Wildy Personal Use Only" pitchFamily="2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1A6AD5A-05F2-4B02-A0D4-F5E2BB460EE8}"/>
              </a:ext>
            </a:extLst>
          </p:cNvPr>
          <p:cNvSpPr txBox="1"/>
          <p:nvPr/>
        </p:nvSpPr>
        <p:spPr>
          <a:xfrm>
            <a:off x="6686756" y="2547228"/>
            <a:ext cx="12484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>
                <a:latin typeface="Stay Wildy Personal Use Only" pitchFamily="2" charset="0"/>
              </a:rPr>
              <a:t>KALAREPA</a:t>
            </a:r>
            <a:endParaRPr lang="pl-PL" sz="4000" dirty="0">
              <a:latin typeface="Stay Wildy Personal Use Only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EB4F3B7-7F40-4463-8A76-FA414D9AF78C}"/>
              </a:ext>
            </a:extLst>
          </p:cNvPr>
          <p:cNvSpPr txBox="1"/>
          <p:nvPr/>
        </p:nvSpPr>
        <p:spPr>
          <a:xfrm>
            <a:off x="6706633" y="3624943"/>
            <a:ext cx="83708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>
                <a:latin typeface="Stay Wildy Personal Use Only" pitchFamily="2" charset="0"/>
              </a:rPr>
              <a:t>KOPER</a:t>
            </a:r>
            <a:endParaRPr lang="pl-PL" sz="4000" dirty="0">
              <a:latin typeface="Stay Wildy Personal Use Only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609562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2AE695F8-3906-4862-B54F-3E88F6D04D5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9381" y="331643"/>
            <a:ext cx="4602070" cy="279417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3F4DDC00-C29B-42B6-BDA1-0CDE58E1D1B4}"/>
              </a:ext>
            </a:extLst>
          </p:cNvPr>
          <p:cNvSpPr txBox="1"/>
          <p:nvPr/>
        </p:nvSpPr>
        <p:spPr>
          <a:xfrm>
            <a:off x="1154369" y="2541047"/>
            <a:ext cx="116204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>
                <a:latin typeface="Stay Wildy Personal Use Only" pitchFamily="2" charset="0"/>
              </a:rPr>
              <a:t>KALOSZE</a:t>
            </a:r>
            <a:endParaRPr lang="pl-PL" sz="4000" dirty="0">
              <a:latin typeface="Stay Wildy Personal Use Only" pitchFamily="2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014E087-8A48-4885-9895-7B99A182257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9380" y="331643"/>
            <a:ext cx="4602069" cy="279417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6ED0063-67CB-403C-B36B-0C361641C69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478" y="331643"/>
            <a:ext cx="4590971" cy="277610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C3981AE-D937-41B9-A96A-78B9AD183BB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9379" y="3634345"/>
            <a:ext cx="4602069" cy="277610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EFE4D63-DE15-4351-B394-6D69376E870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0551" y="340680"/>
            <a:ext cx="4602068" cy="277610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08044FBE-654D-4BD7-85A7-1350576C584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7853" y="3634345"/>
            <a:ext cx="4634765" cy="277610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F569EF48-B4B2-44E0-B216-887A479FB542}"/>
              </a:ext>
            </a:extLst>
          </p:cNvPr>
          <p:cNvSpPr txBox="1"/>
          <p:nvPr/>
        </p:nvSpPr>
        <p:spPr>
          <a:xfrm>
            <a:off x="980476" y="340680"/>
            <a:ext cx="175631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>
                <a:solidFill>
                  <a:schemeClr val="bg1"/>
                </a:solidFill>
                <a:latin typeface="Stay Wildy Personal Use Only" pitchFamily="2" charset="0"/>
              </a:rPr>
              <a:t>SZCZYPIOREK </a:t>
            </a:r>
            <a:endParaRPr lang="pl-PL" sz="4000" dirty="0">
              <a:solidFill>
                <a:schemeClr val="bg1"/>
              </a:solidFill>
              <a:latin typeface="Stay Wildy Personal Use Only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B6F6BB8-768B-4282-9774-F1B02C2BE1C5}"/>
              </a:ext>
            </a:extLst>
          </p:cNvPr>
          <p:cNvSpPr txBox="1"/>
          <p:nvPr/>
        </p:nvSpPr>
        <p:spPr>
          <a:xfrm>
            <a:off x="1132687" y="3806965"/>
            <a:ext cx="14106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>
                <a:solidFill>
                  <a:schemeClr val="bg1"/>
                </a:solidFill>
                <a:latin typeface="Stay Wildy Personal Use Only" pitchFamily="2" charset="0"/>
              </a:rPr>
              <a:t>POMIDORY </a:t>
            </a:r>
            <a:endParaRPr lang="pl-PL" sz="4000" dirty="0">
              <a:solidFill>
                <a:schemeClr val="bg1"/>
              </a:solidFill>
              <a:latin typeface="Stay Wildy Personal Use Only" pitchFamily="2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472F81E-A174-4BDD-8E08-1C7630867535}"/>
              </a:ext>
            </a:extLst>
          </p:cNvPr>
          <p:cNvSpPr txBox="1"/>
          <p:nvPr/>
        </p:nvSpPr>
        <p:spPr>
          <a:xfrm>
            <a:off x="6699469" y="2490816"/>
            <a:ext cx="163974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>
                <a:latin typeface="Stay Wildy Personal Use Only" pitchFamily="2" charset="0"/>
              </a:rPr>
              <a:t>RZODKIEWKA</a:t>
            </a:r>
            <a:endParaRPr lang="pl-PL" sz="4000" dirty="0">
              <a:latin typeface="Stay Wildy Personal Use Only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5DD0B50-7A2A-4830-BC64-EBA6F71EAAF0}"/>
              </a:ext>
            </a:extLst>
          </p:cNvPr>
          <p:cNvSpPr txBox="1"/>
          <p:nvPr/>
        </p:nvSpPr>
        <p:spPr>
          <a:xfrm>
            <a:off x="10051518" y="3634345"/>
            <a:ext cx="103566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>
                <a:solidFill>
                  <a:schemeClr val="bg1"/>
                </a:solidFill>
                <a:latin typeface="Stay Wildy Personal Use Only" pitchFamily="2" charset="0"/>
              </a:rPr>
              <a:t>SA</a:t>
            </a:r>
            <a:r>
              <a:rPr lang="pl-PL" sz="2800" dirty="0">
                <a:solidFill>
                  <a:schemeClr val="bg1"/>
                </a:solidFill>
                <a:latin typeface="Stay Wildy Personal Use Only" pitchFamily="2" charset="0"/>
              </a:rPr>
              <a:t>Ł</a:t>
            </a:r>
            <a:r>
              <a:rPr lang="pl-PL" sz="3200" dirty="0">
                <a:solidFill>
                  <a:schemeClr val="bg1"/>
                </a:solidFill>
                <a:latin typeface="Stay Wildy Personal Use Only" pitchFamily="2" charset="0"/>
              </a:rPr>
              <a:t>ATA</a:t>
            </a:r>
            <a:endParaRPr lang="pl-PL" sz="4000" dirty="0">
              <a:solidFill>
                <a:schemeClr val="bg1"/>
              </a:solidFill>
              <a:latin typeface="Stay Wildy Personal Use Only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80206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416</TotalTime>
  <Words>433</Words>
  <Application>Microsoft Office PowerPoint</Application>
  <PresentationFormat>Widescreen</PresentationFormat>
  <Paragraphs>111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6" baseType="lpstr">
      <vt:lpstr>Segoe UI Historic</vt:lpstr>
      <vt:lpstr>Winter Break</vt:lpstr>
      <vt:lpstr>Stay Wildy Personal Use Only</vt:lpstr>
      <vt:lpstr>Calibri</vt:lpstr>
      <vt:lpstr>Arial</vt:lpstr>
      <vt:lpstr>Comic Sans MS</vt:lpstr>
      <vt:lpstr>Calibri Light</vt:lpstr>
      <vt:lpstr>josephsophia</vt:lpstr>
      <vt:lpstr>Office Theme</vt:lpstr>
      <vt:lpstr>WIOSNA  W SADZIE   </vt:lpstr>
      <vt:lpstr>Co to jest sad?</vt:lpstr>
      <vt:lpstr>Kto pracuje w sadzie?</vt:lpstr>
      <vt:lpstr>Jak założyć przydomowy sad?</vt:lpstr>
      <vt:lpstr>Jak założyć przydomowy sad?</vt:lpstr>
      <vt:lpstr>DRZEWA I KRZEWY OWOCOWE</vt:lpstr>
      <vt:lpstr>PowerPoint Presentation</vt:lpstr>
      <vt:lpstr>PowerPoint Presentation</vt:lpstr>
      <vt:lpstr>PowerPoint Presentation</vt:lpstr>
      <vt:lpstr>PowerPoint Presentation</vt:lpstr>
      <vt:lpstr>WIOSNA  W OGRODZIE </vt:lpstr>
      <vt:lpstr>Co to jest ogród?</vt:lpstr>
      <vt:lpstr>Kto pracuje w ogrodzie?</vt:lpstr>
      <vt:lpstr>Ogród wiosną</vt:lpstr>
      <vt:lpstr>Narzędzia wykorzystywane przy sadzeniu roślin</vt:lpstr>
      <vt:lpstr>NARZĘDZIA OGRODNICZE</vt:lpstr>
      <vt:lpstr>PowerPoint Presentation</vt:lpstr>
      <vt:lpstr>PowerPoint Presentation</vt:lpstr>
      <vt:lpstr>PowerPoint Presentation</vt:lpstr>
      <vt:lpstr>Etapy sadzenia roślin</vt:lpstr>
      <vt:lpstr>PowerPoint Presentation</vt:lpstr>
      <vt:lpstr>Szkodniki w sadzie i ogrodzie</vt:lpstr>
      <vt:lpstr>Szkodniki w sadzie i ogrodzie</vt:lpstr>
      <vt:lpstr>Co to są nowalijki?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WIOSNA</dc:title>
  <dc:creator>Aleksandra Jarosz</dc:creator>
  <cp:lastModifiedBy>Aleksandra Jarosz</cp:lastModifiedBy>
  <cp:revision>44</cp:revision>
  <dcterms:created xsi:type="dcterms:W3CDTF">2021-02-27T13:45:29Z</dcterms:created>
  <dcterms:modified xsi:type="dcterms:W3CDTF">2021-03-04T17:54:22Z</dcterms:modified>
</cp:coreProperties>
</file>